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0" r:id="rId3"/>
  </p:sldMasterIdLst>
  <p:notesMasterIdLst>
    <p:notesMasterId r:id="rId123"/>
  </p:notesMasterIdLst>
  <p:sldIdLst>
    <p:sldId id="257" r:id="rId4"/>
    <p:sldId id="376" r:id="rId5"/>
    <p:sldId id="379" r:id="rId6"/>
    <p:sldId id="380" r:id="rId7"/>
    <p:sldId id="381" r:id="rId8"/>
    <p:sldId id="377" r:id="rId9"/>
    <p:sldId id="378" r:id="rId10"/>
    <p:sldId id="375" r:id="rId11"/>
    <p:sldId id="258" r:id="rId12"/>
    <p:sldId id="342" r:id="rId13"/>
    <p:sldId id="338" r:id="rId14"/>
    <p:sldId id="337" r:id="rId15"/>
    <p:sldId id="340" r:id="rId16"/>
    <p:sldId id="341"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308" r:id="rId32"/>
    <p:sldId id="309" r:id="rId33"/>
    <p:sldId id="311" r:id="rId34"/>
    <p:sldId id="312" r:id="rId35"/>
    <p:sldId id="313" r:id="rId36"/>
    <p:sldId id="314" r:id="rId37"/>
    <p:sldId id="321" r:id="rId38"/>
    <p:sldId id="322" r:id="rId39"/>
    <p:sldId id="323" r:id="rId40"/>
    <p:sldId id="324" r:id="rId41"/>
    <p:sldId id="325" r:id="rId42"/>
    <p:sldId id="326" r:id="rId43"/>
    <p:sldId id="315" r:id="rId44"/>
    <p:sldId id="316" r:id="rId45"/>
    <p:sldId id="317" r:id="rId46"/>
    <p:sldId id="318" r:id="rId47"/>
    <p:sldId id="319" r:id="rId48"/>
    <p:sldId id="273" r:id="rId49"/>
    <p:sldId id="327" r:id="rId50"/>
    <p:sldId id="328" r:id="rId51"/>
    <p:sldId id="330" r:id="rId52"/>
    <p:sldId id="331" r:id="rId53"/>
    <p:sldId id="334"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301" r:id="rId78"/>
    <p:sldId id="302" r:id="rId79"/>
    <p:sldId id="303" r:id="rId80"/>
    <p:sldId id="304" r:id="rId81"/>
    <p:sldId id="305" r:id="rId82"/>
    <p:sldId id="306" r:id="rId83"/>
    <p:sldId id="307" r:id="rId84"/>
    <p:sldId id="297" r:id="rId85"/>
    <p:sldId id="298" r:id="rId86"/>
    <p:sldId id="299" r:id="rId87"/>
    <p:sldId id="300" r:id="rId88"/>
    <p:sldId id="336" r:id="rId89"/>
    <p:sldId id="343" r:id="rId90"/>
    <p:sldId id="335" r:id="rId91"/>
    <p:sldId id="344" r:id="rId92"/>
    <p:sldId id="346" r:id="rId93"/>
    <p:sldId id="348" r:id="rId94"/>
    <p:sldId id="347" r:id="rId95"/>
    <p:sldId id="345" r:id="rId96"/>
    <p:sldId id="349" r:id="rId97"/>
    <p:sldId id="350" r:id="rId98"/>
    <p:sldId id="351" r:id="rId99"/>
    <p:sldId id="352" r:id="rId100"/>
    <p:sldId id="353" r:id="rId101"/>
    <p:sldId id="354" r:id="rId102"/>
    <p:sldId id="355" r:id="rId103"/>
    <p:sldId id="356" r:id="rId104"/>
    <p:sldId id="357" r:id="rId105"/>
    <p:sldId id="358" r:id="rId106"/>
    <p:sldId id="359" r:id="rId107"/>
    <p:sldId id="361" r:id="rId108"/>
    <p:sldId id="360"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62"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uDotNet Welcome" id="{1E8D760B-0CE9-4674-8C77-C8D44CAD0EF1}">
          <p14:sldIdLst>
            <p14:sldId id="257"/>
            <p14:sldId id="376"/>
            <p14:sldId id="379"/>
            <p14:sldId id="380"/>
            <p14:sldId id="381"/>
            <p14:sldId id="377"/>
            <p14:sldId id="378"/>
          </p14:sldIdLst>
        </p14:section>
        <p14:section name="Introduction" id="{7D38D2EE-C559-479D-8B0E-F02F53709EA7}">
          <p14:sldIdLst>
            <p14:sldId id="375"/>
            <p14:sldId id="258"/>
            <p14:sldId id="342"/>
            <p14:sldId id="338"/>
            <p14:sldId id="337"/>
            <p14:sldId id="340"/>
            <p14:sldId id="341"/>
          </p14:sldIdLst>
        </p14:section>
        <p14:section name="What are Microservices?" id="{1228B8D6-5D09-4B77-8D7A-4600174B794E}">
          <p14:sldIdLst>
            <p14:sldId id="259"/>
            <p14:sldId id="260"/>
            <p14:sldId id="261"/>
            <p14:sldId id="262"/>
            <p14:sldId id="263"/>
            <p14:sldId id="264"/>
            <p14:sldId id="265"/>
            <p14:sldId id="266"/>
            <p14:sldId id="267"/>
            <p14:sldId id="268"/>
            <p14:sldId id="269"/>
            <p14:sldId id="270"/>
            <p14:sldId id="271"/>
            <p14:sldId id="272"/>
          </p14:sldIdLst>
        </p14:section>
        <p14:section name="REST" id="{A978F1E3-CA6E-4F2B-B2DC-8481FD7DC054}">
          <p14:sldIdLst>
            <p14:sldId id="308"/>
            <p14:sldId id="309"/>
            <p14:sldId id="311"/>
            <p14:sldId id="312"/>
            <p14:sldId id="313"/>
            <p14:sldId id="314"/>
            <p14:sldId id="321"/>
            <p14:sldId id="322"/>
            <p14:sldId id="323"/>
            <p14:sldId id="324"/>
            <p14:sldId id="325"/>
            <p14:sldId id="326"/>
            <p14:sldId id="315"/>
            <p14:sldId id="316"/>
            <p14:sldId id="317"/>
            <p14:sldId id="318"/>
            <p14:sldId id="319"/>
          </p14:sldIdLst>
        </p14:section>
        <p14:section name="What is Serverless?" id="{0727F054-927E-4560-A012-1990D2526BFE}">
          <p14:sldIdLst>
            <p14:sldId id="273"/>
            <p14:sldId id="327"/>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Serverless vs Containers" id="{23594753-1ED6-4DA8-B10C-BB1CA306FAE5}">
          <p14:sldIdLst>
            <p14:sldId id="301"/>
            <p14:sldId id="302"/>
            <p14:sldId id="303"/>
            <p14:sldId id="304"/>
            <p14:sldId id="305"/>
            <p14:sldId id="306"/>
            <p14:sldId id="307"/>
          </p14:sldIdLst>
        </p14:section>
        <p14:section name="Function-as-a-Service (FaaS)" id="{183F3F28-E890-4D93-99A0-B9BD12F933EF}">
          <p14:sldIdLst>
            <p14:sldId id="297"/>
            <p14:sldId id="298"/>
            <p14:sldId id="299"/>
            <p14:sldId id="300"/>
            <p14:sldId id="336"/>
            <p14:sldId id="343"/>
          </p14:sldIdLst>
        </p14:section>
        <p14:section name="Azure Functions" id="{6B370118-A098-419E-8A28-0108B711EA7C}">
          <p14:sldIdLst>
            <p14:sldId id="335"/>
            <p14:sldId id="344"/>
            <p14:sldId id="346"/>
            <p14:sldId id="348"/>
            <p14:sldId id="347"/>
            <p14:sldId id="345"/>
            <p14:sldId id="349"/>
            <p14:sldId id="350"/>
            <p14:sldId id="351"/>
            <p14:sldId id="352"/>
            <p14:sldId id="353"/>
            <p14:sldId id="354"/>
          </p14:sldIdLst>
        </p14:section>
        <p14:section name="Code Walkthrough" id="{57CC542A-A152-4A6B-9C02-A5E84BEEE351}">
          <p14:sldIdLst>
            <p14:sldId id="355"/>
            <p14:sldId id="356"/>
            <p14:sldId id="357"/>
            <p14:sldId id="358"/>
            <p14:sldId id="359"/>
            <p14:sldId id="361"/>
            <p14:sldId id="360"/>
            <p14:sldId id="363"/>
            <p14:sldId id="364"/>
            <p14:sldId id="365"/>
            <p14:sldId id="366"/>
          </p14:sldIdLst>
        </p14:section>
        <p14:section name="Best Practices" id="{3E5FEA27-CF14-4AC9-B2BC-42EDB6464F24}">
          <p14:sldIdLst>
            <p14:sldId id="367"/>
            <p14:sldId id="368"/>
            <p14:sldId id="369"/>
            <p14:sldId id="370"/>
            <p14:sldId id="371"/>
            <p14:sldId id="372"/>
            <p14:sldId id="373"/>
            <p14:sldId id="374"/>
          </p14:sldIdLst>
        </p14:section>
        <p14:section name="Thank You" id="{AE605932-4D23-4FF8-8C18-1084F385D236}">
          <p14:sldIdLst>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66627" autoAdjust="0"/>
  </p:normalViewPr>
  <p:slideViewPr>
    <p:cSldViewPr snapToGrid="0">
      <p:cViewPr>
        <p:scale>
          <a:sx n="75" d="100"/>
          <a:sy n="75" d="100"/>
        </p:scale>
        <p:origin x="18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CDF63-7BE6-4E5C-9878-9A4374829733}"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6CD00-7841-4EFA-B0F7-5D43A28B1B59}" type="slidenum">
              <a:rPr lang="en-US" smtClean="0"/>
              <a:t>‹#›</a:t>
            </a:fld>
            <a:endParaRPr lang="en-US"/>
          </a:p>
        </p:txBody>
      </p:sp>
    </p:spTree>
    <p:extLst>
      <p:ext uri="{BB962C8B-B14F-4D97-AF65-F5344CB8AC3E}">
        <p14:creationId xmlns:p14="http://schemas.microsoft.com/office/powerpoint/2010/main" val="109336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Azure SQL anywhere. An Introduction to Azure Arc enabled Data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4</a:t>
            </a:fld>
            <a:endParaRPr lang="en-US"/>
          </a:p>
        </p:txBody>
      </p:sp>
    </p:spTree>
    <p:extLst>
      <p:ext uri="{BB962C8B-B14F-4D97-AF65-F5344CB8AC3E}">
        <p14:creationId xmlns:p14="http://schemas.microsoft.com/office/powerpoint/2010/main" val="2582087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25</a:t>
            </a:fld>
            <a:endParaRPr lang="en-US"/>
          </a:p>
        </p:txBody>
      </p:sp>
    </p:spTree>
    <p:extLst>
      <p:ext uri="{BB962C8B-B14F-4D97-AF65-F5344CB8AC3E}">
        <p14:creationId xmlns:p14="http://schemas.microsoft.com/office/powerpoint/2010/main" val="387028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26</a:t>
            </a:fld>
            <a:endParaRPr lang="en-US"/>
          </a:p>
        </p:txBody>
      </p:sp>
    </p:spTree>
    <p:extLst>
      <p:ext uri="{BB962C8B-B14F-4D97-AF65-F5344CB8AC3E}">
        <p14:creationId xmlns:p14="http://schemas.microsoft.com/office/powerpoint/2010/main" val="3733100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27</a:t>
            </a:fld>
            <a:endParaRPr lang="en-US"/>
          </a:p>
        </p:txBody>
      </p:sp>
    </p:spTree>
    <p:extLst>
      <p:ext uri="{BB962C8B-B14F-4D97-AF65-F5344CB8AC3E}">
        <p14:creationId xmlns:p14="http://schemas.microsoft.com/office/powerpoint/2010/main" val="312714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28</a:t>
            </a:fld>
            <a:endParaRPr lang="en-US"/>
          </a:p>
        </p:txBody>
      </p:sp>
    </p:spTree>
    <p:extLst>
      <p:ext uri="{BB962C8B-B14F-4D97-AF65-F5344CB8AC3E}">
        <p14:creationId xmlns:p14="http://schemas.microsoft.com/office/powerpoint/2010/main" val="327561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 (REST) is an architectural style that defines a set of constraints to be used for creating web services.</a:t>
            </a:r>
          </a:p>
        </p:txBody>
      </p:sp>
      <p:sp>
        <p:nvSpPr>
          <p:cNvPr id="4" name="Slide Number Placeholder 3"/>
          <p:cNvSpPr>
            <a:spLocks noGrp="1"/>
          </p:cNvSpPr>
          <p:nvPr>
            <p:ph type="sldNum" sz="quarter" idx="5"/>
          </p:nvPr>
        </p:nvSpPr>
        <p:spPr/>
        <p:txBody>
          <a:bodyPr/>
          <a:lstStyle/>
          <a:p>
            <a:fld id="{B366CD00-7841-4EFA-B0F7-5D43A28B1B59}" type="slidenum">
              <a:rPr lang="en-US" smtClean="0"/>
              <a:t>30</a:t>
            </a:fld>
            <a:endParaRPr lang="en-US"/>
          </a:p>
        </p:txBody>
      </p:sp>
    </p:spTree>
    <p:extLst>
      <p:ext uri="{BB962C8B-B14F-4D97-AF65-F5344CB8AC3E}">
        <p14:creationId xmlns:p14="http://schemas.microsoft.com/office/powerpoint/2010/main" val="399471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p:txBody>
      </p:sp>
      <p:sp>
        <p:nvSpPr>
          <p:cNvPr id="4" name="Slide Number Placeholder 3"/>
          <p:cNvSpPr>
            <a:spLocks noGrp="1"/>
          </p:cNvSpPr>
          <p:nvPr>
            <p:ph type="sldNum" sz="quarter" idx="5"/>
          </p:nvPr>
        </p:nvSpPr>
        <p:spPr/>
        <p:txBody>
          <a:bodyPr/>
          <a:lstStyle/>
          <a:p>
            <a:fld id="{B366CD00-7841-4EFA-B0F7-5D43A28B1B59}" type="slidenum">
              <a:rPr lang="en-US" smtClean="0"/>
              <a:t>31</a:t>
            </a:fld>
            <a:endParaRPr lang="en-US"/>
          </a:p>
        </p:txBody>
      </p:sp>
    </p:spTree>
    <p:extLst>
      <p:ext uri="{BB962C8B-B14F-4D97-AF65-F5344CB8AC3E}">
        <p14:creationId xmlns:p14="http://schemas.microsoft.com/office/powerpoint/2010/main" val="78813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advances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32</a:t>
            </a:fld>
            <a:endParaRPr lang="en-US"/>
          </a:p>
        </p:txBody>
      </p:sp>
    </p:spTree>
    <p:extLst>
      <p:ext uri="{BB962C8B-B14F-4D97-AF65-F5344CB8AC3E}">
        <p14:creationId xmlns:p14="http://schemas.microsoft.com/office/powerpoint/2010/main" val="410356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 was introduced and defined in 2000 by Roy Fielding in his doctoral dissertation.</a:t>
            </a:r>
          </a:p>
          <a:p>
            <a:endParaRPr lang="en-US" b="0" dirty="0"/>
          </a:p>
          <a:p>
            <a:r>
              <a:rPr lang="en-US" b="0" dirty="0"/>
              <a:t>The term is intended to evoke an image of how a well-designed Web application behaves: it is a network of Web resources (a virtual state machine) where the user advanced through the application by selecting links, resulting in the next resource’s representation (the next application state) being transferred to the client and rendered for the user.</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33</a:t>
            </a:fld>
            <a:endParaRPr lang="en-US"/>
          </a:p>
        </p:txBody>
      </p:sp>
    </p:spTree>
    <p:extLst>
      <p:ext uri="{BB962C8B-B14F-4D97-AF65-F5344CB8AC3E}">
        <p14:creationId xmlns:p14="http://schemas.microsoft.com/office/powerpoint/2010/main" val="216856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Screen:  Some API principles, such as SOAP or XML-RPC, impose a strict framework on developers.  But REST APIs can be developed using virtually any programming language and support a variety of data formats.</a:t>
            </a:r>
          </a:p>
        </p:txBody>
      </p:sp>
      <p:sp>
        <p:nvSpPr>
          <p:cNvPr id="4" name="Slide Number Placeholder 3"/>
          <p:cNvSpPr>
            <a:spLocks noGrp="1"/>
          </p:cNvSpPr>
          <p:nvPr>
            <p:ph type="sldNum" sz="quarter" idx="5"/>
          </p:nvPr>
        </p:nvSpPr>
        <p:spPr/>
        <p:txBody>
          <a:bodyPr/>
          <a:lstStyle/>
          <a:p>
            <a:fld id="{B366CD00-7841-4EFA-B0F7-5D43A28B1B59}" type="slidenum">
              <a:rPr lang="en-US" smtClean="0"/>
              <a:t>34</a:t>
            </a:fld>
            <a:endParaRPr lang="en-US"/>
          </a:p>
        </p:txBody>
      </p:sp>
    </p:spTree>
    <p:extLst>
      <p:ext uri="{BB962C8B-B14F-4D97-AF65-F5344CB8AC3E}">
        <p14:creationId xmlns:p14="http://schemas.microsoft.com/office/powerpoint/2010/main" val="98252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requirement is that they align to the following six architectural constraints</a:t>
            </a:r>
          </a:p>
          <a:p>
            <a:endParaRPr lang="en-US" dirty="0"/>
          </a:p>
          <a:p>
            <a:r>
              <a:rPr lang="en-US" b="1" u="sng" dirty="0"/>
              <a:t>Client-Server Architecture / Decoupling</a:t>
            </a:r>
          </a:p>
          <a:p>
            <a:r>
              <a:rPr lang="en-US" b="0" u="none" dirty="0"/>
              <a:t>In REST API design, client and server applications must be completely independent of each other.  The only information the client application should know is the URI of the requested resource; it cannot interact with the server application in any other way.  Similarly, a sever application should not modify the client application other than passing it the requested data via HTTP.</a:t>
            </a:r>
          </a:p>
          <a:p>
            <a:endParaRPr lang="en-US" b="0" u="none" dirty="0"/>
          </a:p>
          <a:p>
            <a:r>
              <a:rPr lang="en-US" b="0" u="none" dirty="0"/>
              <a:t>Separation simplifies the server component, improving scalability; but more importantly, it allows components to evolve independently.</a:t>
            </a:r>
          </a:p>
        </p:txBody>
      </p:sp>
      <p:sp>
        <p:nvSpPr>
          <p:cNvPr id="4" name="Slide Number Placeholder 3"/>
          <p:cNvSpPr>
            <a:spLocks noGrp="1"/>
          </p:cNvSpPr>
          <p:nvPr>
            <p:ph type="sldNum" sz="quarter" idx="5"/>
          </p:nvPr>
        </p:nvSpPr>
        <p:spPr/>
        <p:txBody>
          <a:bodyPr/>
          <a:lstStyle/>
          <a:p>
            <a:fld id="{B366CD00-7841-4EFA-B0F7-5D43A28B1B59}" type="slidenum">
              <a:rPr lang="en-US" smtClean="0"/>
              <a:t>35</a:t>
            </a:fld>
            <a:endParaRPr lang="en-US"/>
          </a:p>
        </p:txBody>
      </p:sp>
    </p:spTree>
    <p:extLst>
      <p:ext uri="{BB962C8B-B14F-4D97-AF65-F5344CB8AC3E}">
        <p14:creationId xmlns:p14="http://schemas.microsoft.com/office/powerpoint/2010/main" val="272330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a:t>
            </a:fld>
            <a:endParaRPr lang="en-US"/>
          </a:p>
        </p:txBody>
      </p:sp>
    </p:spTree>
    <p:extLst>
      <p:ext uri="{BB962C8B-B14F-4D97-AF65-F5344CB8AC3E}">
        <p14:creationId xmlns:p14="http://schemas.microsoft.com/office/powerpoint/2010/main" val="1607622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Statlessness</a:t>
            </a:r>
            <a:endParaRPr lang="en-US" b="1" u="sng" dirty="0"/>
          </a:p>
          <a:p>
            <a:r>
              <a:rPr lang="en-US" b="0" u="none" dirty="0"/>
              <a:t>REST APIs are stateless, meaning that each request needs to include all the information necessary for processing it.  In other words, REST APIs do not require any server-side sessions.  Server applications are not allowed to store any data related to a client request.</a:t>
            </a:r>
          </a:p>
          <a:p>
            <a:endParaRPr lang="en-US" b="0" u="none" dirty="0"/>
          </a:p>
          <a:p>
            <a:r>
              <a:rPr lang="en-US" b="0" u="none" dirty="0"/>
              <a:t>This property of statelessness, make RESTful APIs ideal in high volume applications and increases performance by removing sever load caused by the retention of session information.</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4097888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Cacheability</a:t>
            </a:r>
            <a:endParaRPr lang="en-US" b="1" u="sng" dirty="0"/>
          </a:p>
          <a:p>
            <a:r>
              <a:rPr lang="en-US" b="0" u="none" dirty="0"/>
              <a:t>When possible, resources should be cacheable on the client or server side.  Server responses also need to contain information about whether caching allowed for the delivered resource.  The goal is to improve performance on the client side, while increasing scalability on the sever side.</a:t>
            </a:r>
          </a:p>
          <a:p>
            <a:endParaRPr lang="en-US" b="0" u="none" dirty="0"/>
          </a:p>
          <a:p>
            <a:r>
              <a:rPr lang="en-US" b="0" i="0" dirty="0">
                <a:solidFill>
                  <a:srgbClr val="202122"/>
                </a:solidFill>
                <a:effectLst/>
                <a:latin typeface="Arial" panose="020B0604020202020204" pitchFamily="34" charset="0"/>
              </a:rPr>
              <a:t>Well-managed caching partially or completely eliminates some client–server interactions, further improving scalability and performance</a:t>
            </a:r>
            <a:endParaRPr lang="en-US" b="0" u="none"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83955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Layered System</a:t>
            </a:r>
            <a:endParaRPr lang="en-US" b="0" u="none" dirty="0"/>
          </a:p>
          <a:p>
            <a:r>
              <a:rPr lang="en-US" b="0" u="none" dirty="0"/>
              <a:t>A client cannot ordinarily tell whether it is connected directly to the send server or to an intermediary along the way.  If a proxy or load balancer is placed between the client and server, it will not affect their communications, and there will not be a need to update the client or server code.  Intermediary servers can improve system scalability by enabling load balancing and by providing shared caches.  Also, security can be added as a layer on top of the web services, separating business logic from security logic.  Finally, intermediary servers can call multiple other severs to generate a response to the client.</a:t>
            </a:r>
          </a:p>
          <a:p>
            <a:endParaRPr lang="en-US" b="0" u="none" dirty="0"/>
          </a:p>
          <a:p>
            <a:r>
              <a:rPr lang="en-US" b="0" u="none" dirty="0"/>
              <a:t>As a rule of thumb, do not assume that the client and sever applications connect directly to each other.</a:t>
            </a:r>
          </a:p>
        </p:txBody>
      </p:sp>
      <p:sp>
        <p:nvSpPr>
          <p:cNvPr id="4" name="Slide Number Placeholder 3"/>
          <p:cNvSpPr>
            <a:spLocks noGrp="1"/>
          </p:cNvSpPr>
          <p:nvPr>
            <p:ph type="sldNum" sz="quarter" idx="5"/>
          </p:nvPr>
        </p:nvSpPr>
        <p:spPr/>
        <p:txBody>
          <a:bodyPr/>
          <a:lstStyle/>
          <a:p>
            <a:fld id="{B366CD00-7841-4EFA-B0F7-5D43A28B1B59}" type="slidenum">
              <a:rPr lang="en-US" smtClean="0"/>
              <a:t>38</a:t>
            </a:fld>
            <a:endParaRPr lang="en-US"/>
          </a:p>
        </p:txBody>
      </p:sp>
    </p:spTree>
    <p:extLst>
      <p:ext uri="{BB962C8B-B14F-4D97-AF65-F5344CB8AC3E}">
        <p14:creationId xmlns:p14="http://schemas.microsoft.com/office/powerpoint/2010/main" val="1832425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Code on demand (optional)</a:t>
            </a:r>
            <a:endParaRPr lang="en-US" b="0" u="none" dirty="0"/>
          </a:p>
          <a:p>
            <a:r>
              <a:rPr lang="en-US" b="0" u="none" dirty="0"/>
              <a:t>REST APIs usually send static resources, but in certain cases, responses can also contain executable code (such as Java applets).  This allows the sever to temporarily extend or customize the functionality of a client.</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39</a:t>
            </a:fld>
            <a:endParaRPr lang="en-US"/>
          </a:p>
        </p:txBody>
      </p:sp>
    </p:spTree>
    <p:extLst>
      <p:ext uri="{BB962C8B-B14F-4D97-AF65-F5344CB8AC3E}">
        <p14:creationId xmlns:p14="http://schemas.microsoft.com/office/powerpoint/2010/main" val="682216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Uniform Interface</a:t>
            </a:r>
            <a:endParaRPr lang="en-US" b="0" u="none" dirty="0"/>
          </a:p>
          <a:p>
            <a:r>
              <a:rPr lang="en-US" b="0" u="none" dirty="0"/>
              <a:t>The uniform interface constraint is fundamental to the design of any RESTful system.  Basically, all API requests for the same resource should look the same no mater where the request comes from.  There are four constraints for this uniform interface:</a:t>
            </a:r>
          </a:p>
          <a:p>
            <a:endParaRPr lang="en-US" b="0" u="none" dirty="0"/>
          </a:p>
          <a:p>
            <a:pPr marL="171450" indent="-171450">
              <a:buFont typeface="Arial" panose="020B0604020202020204" pitchFamily="34" charset="0"/>
              <a:buChar char="•"/>
            </a:pPr>
            <a:r>
              <a:rPr lang="en-US" b="0" u="none" dirty="0"/>
              <a:t>Resource identification in requests – Individual resources are identified in resources, for example using uniform resource identifiers (URIs).  The resources themselves are conceptually separate from the representations that are returned for the client.</a:t>
            </a:r>
          </a:p>
          <a:p>
            <a:pPr marL="171450" indent="-171450">
              <a:buFont typeface="Arial" panose="020B0604020202020204" pitchFamily="34" charset="0"/>
              <a:buChar char="•"/>
            </a:pPr>
            <a:r>
              <a:rPr lang="en-US" b="0" u="none" dirty="0"/>
              <a:t>Resource manipulation through representations – When a client holds a representation of a resource, including any metadata attached, it has enough information to modify or delete the resource’s state.</a:t>
            </a:r>
          </a:p>
          <a:p>
            <a:pPr marL="171450" indent="-171450">
              <a:buFont typeface="Arial" panose="020B0604020202020204" pitchFamily="34" charset="0"/>
              <a:buChar char="•"/>
            </a:pPr>
            <a:r>
              <a:rPr lang="en-US" b="0" u="none" dirty="0"/>
              <a:t>Self-descriptive messages – Each message includes enough information to describe how to process the message.</a:t>
            </a:r>
          </a:p>
          <a:p>
            <a:pPr marL="171450" indent="-171450">
              <a:buFont typeface="Arial" panose="020B0604020202020204" pitchFamily="34" charset="0"/>
              <a:buChar char="•"/>
            </a:pPr>
            <a:r>
              <a:rPr lang="en-US" b="0" u="none" dirty="0"/>
              <a:t>Hypermedia as the engine of application state (HATEOAS) – Having accessed an initial URI for the REST application, a REST client should then be able to use server-provided links dynamically to discover all the available resources it needs.  As access proceeds, the sever responds with text that includes hyperlinks to other resources that are currently available.  There is no need for the client to be hard-coded with information regarding the structure or dynamics of the application.</a:t>
            </a:r>
            <a:endParaRPr lang="en-US" b="1"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40</a:t>
            </a:fld>
            <a:endParaRPr lang="en-US"/>
          </a:p>
        </p:txBody>
      </p:sp>
    </p:spTree>
    <p:extLst>
      <p:ext uri="{BB962C8B-B14F-4D97-AF65-F5344CB8AC3E}">
        <p14:creationId xmlns:p14="http://schemas.microsoft.com/office/powerpoint/2010/main" val="4206521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verb is most-often utilized to </a:t>
            </a:r>
            <a:r>
              <a:rPr lang="en-US" b="1" dirty="0"/>
              <a:t>create</a:t>
            </a:r>
            <a:r>
              <a:rPr lang="en-US" b="0" dirty="0"/>
              <a:t> new resources.</a:t>
            </a:r>
          </a:p>
          <a:p>
            <a:endParaRPr lang="en-US" b="0" dirty="0"/>
          </a:p>
          <a:p>
            <a:r>
              <a:rPr lang="en-US" b="0" dirty="0"/>
              <a:t>POST is neither safe nor idempotent.</a:t>
            </a:r>
          </a:p>
          <a:p>
            <a:endParaRPr lang="en-US" b="0" dirty="0"/>
          </a:p>
          <a:p>
            <a:r>
              <a:rPr lang="en-US" b="0" dirty="0"/>
              <a:t>The HTTP 201 Created success status response code indicates that the request has succeeded and has led to the creation of a resource.  The new resource is effectively created before this response is sent back and the new resource is returned in the body of the message, its location being either the URL of the request, or the content of the </a:t>
            </a:r>
            <a:r>
              <a:rPr lang="en-US" b="0" i="1" dirty="0"/>
              <a:t>Location</a:t>
            </a:r>
            <a:r>
              <a:rPr lang="en-US" b="0" i="0" dirty="0"/>
              <a:t> header.</a:t>
            </a:r>
          </a:p>
          <a:p>
            <a:endParaRPr lang="en-US" b="0" i="0" dirty="0"/>
          </a:p>
          <a:p>
            <a:r>
              <a:rPr lang="en-US" b="0" i="0" dirty="0"/>
              <a:t>The HTTP 400 Bad Request response status code indicates that the server cannot or will not process the request due to something that is perceived to be a client error (for example, malformed request </a:t>
            </a:r>
            <a:r>
              <a:rPr lang="en-US" b="0" i="0" dirty="0" err="1"/>
              <a:t>syntaxt</a:t>
            </a:r>
            <a:r>
              <a:rPr lang="en-US" b="0" i="0" dirty="0"/>
              <a:t>, invalid request message framing, or deceptive request routing).  The client should not repeat this request without modification.</a:t>
            </a:r>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41</a:t>
            </a:fld>
            <a:endParaRPr lang="en-US"/>
          </a:p>
        </p:txBody>
      </p:sp>
    </p:spTree>
    <p:extLst>
      <p:ext uri="{BB962C8B-B14F-4D97-AF65-F5344CB8AC3E}">
        <p14:creationId xmlns:p14="http://schemas.microsoft.com/office/powerpoint/2010/main" val="2849332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method is used to read (or retrieve) a representation of a resource.</a:t>
            </a:r>
          </a:p>
        </p:txBody>
      </p:sp>
      <p:sp>
        <p:nvSpPr>
          <p:cNvPr id="4" name="Slide Number Placeholder 3"/>
          <p:cNvSpPr>
            <a:spLocks noGrp="1"/>
          </p:cNvSpPr>
          <p:nvPr>
            <p:ph type="sldNum" sz="quarter" idx="5"/>
          </p:nvPr>
        </p:nvSpPr>
        <p:spPr/>
        <p:txBody>
          <a:bodyPr/>
          <a:lstStyle/>
          <a:p>
            <a:fld id="{B366CD00-7841-4EFA-B0F7-5D43A28B1B59}" type="slidenum">
              <a:rPr lang="en-US" smtClean="0"/>
              <a:t>42</a:t>
            </a:fld>
            <a:endParaRPr lang="en-US"/>
          </a:p>
        </p:txBody>
      </p:sp>
    </p:spTree>
    <p:extLst>
      <p:ext uri="{BB962C8B-B14F-4D97-AF65-F5344CB8AC3E}">
        <p14:creationId xmlns:p14="http://schemas.microsoft.com/office/powerpoint/2010/main" val="911894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PUT verb is used for updating the resource.</a:t>
            </a:r>
          </a:p>
          <a:p>
            <a:endParaRPr lang="en-US" dirty="0"/>
          </a:p>
          <a:p>
            <a:r>
              <a:rPr lang="en-US" dirty="0"/>
              <a:t>PUT can also be used to create a resource in the case where the resource identifier is specified by the client instead of the server.  This could also be considered an Upsert</a:t>
            </a:r>
          </a:p>
        </p:txBody>
      </p:sp>
      <p:sp>
        <p:nvSpPr>
          <p:cNvPr id="4" name="Slide Number Placeholder 3"/>
          <p:cNvSpPr>
            <a:spLocks noGrp="1"/>
          </p:cNvSpPr>
          <p:nvPr>
            <p:ph type="sldNum" sz="quarter" idx="5"/>
          </p:nvPr>
        </p:nvSpPr>
        <p:spPr/>
        <p:txBody>
          <a:bodyPr/>
          <a:lstStyle/>
          <a:p>
            <a:fld id="{B366CD00-7841-4EFA-B0F7-5D43A28B1B59}" type="slidenum">
              <a:rPr lang="en-US" smtClean="0"/>
              <a:t>43</a:t>
            </a:fld>
            <a:endParaRPr lang="en-US"/>
          </a:p>
        </p:txBody>
      </p:sp>
    </p:spTree>
    <p:extLst>
      <p:ext uri="{BB962C8B-B14F-4D97-AF65-F5344CB8AC3E}">
        <p14:creationId xmlns:p14="http://schemas.microsoft.com/office/powerpoint/2010/main" val="1440270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44</a:t>
            </a:fld>
            <a:endParaRPr lang="en-US"/>
          </a:p>
        </p:txBody>
      </p:sp>
    </p:spTree>
    <p:extLst>
      <p:ext uri="{BB962C8B-B14F-4D97-AF65-F5344CB8AC3E}">
        <p14:creationId xmlns:p14="http://schemas.microsoft.com/office/powerpoint/2010/main" val="1732290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45</a:t>
            </a:fld>
            <a:endParaRPr lang="en-US"/>
          </a:p>
        </p:txBody>
      </p:sp>
    </p:spTree>
    <p:extLst>
      <p:ext uri="{BB962C8B-B14F-4D97-AF65-F5344CB8AC3E}">
        <p14:creationId xmlns:p14="http://schemas.microsoft.com/office/powerpoint/2010/main" val="423774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2845376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47</a:t>
            </a:fld>
            <a:endParaRPr lang="en-US"/>
          </a:p>
        </p:txBody>
      </p:sp>
    </p:spTree>
    <p:extLst>
      <p:ext uri="{BB962C8B-B14F-4D97-AF65-F5344CB8AC3E}">
        <p14:creationId xmlns:p14="http://schemas.microsoft.com/office/powerpoint/2010/main" val="164707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49</a:t>
            </a:fld>
            <a:endParaRPr lang="en-US"/>
          </a:p>
        </p:txBody>
      </p:sp>
    </p:spTree>
    <p:extLst>
      <p:ext uri="{BB962C8B-B14F-4D97-AF65-F5344CB8AC3E}">
        <p14:creationId xmlns:p14="http://schemas.microsoft.com/office/powerpoint/2010/main" val="216970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50</a:t>
            </a:fld>
            <a:endParaRPr lang="en-US"/>
          </a:p>
        </p:txBody>
      </p:sp>
    </p:spTree>
    <p:extLst>
      <p:ext uri="{BB962C8B-B14F-4D97-AF65-F5344CB8AC3E}">
        <p14:creationId xmlns:p14="http://schemas.microsoft.com/office/powerpoint/2010/main" val="1314464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51</a:t>
            </a:fld>
            <a:endParaRPr lang="en-US"/>
          </a:p>
        </p:txBody>
      </p:sp>
    </p:spTree>
    <p:extLst>
      <p:ext uri="{BB962C8B-B14F-4D97-AF65-F5344CB8AC3E}">
        <p14:creationId xmlns:p14="http://schemas.microsoft.com/office/powerpoint/2010/main" val="213786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52</a:t>
            </a:fld>
            <a:endParaRPr lang="en-US"/>
          </a:p>
        </p:txBody>
      </p:sp>
    </p:spTree>
    <p:extLst>
      <p:ext uri="{BB962C8B-B14F-4D97-AF65-F5344CB8AC3E}">
        <p14:creationId xmlns:p14="http://schemas.microsoft.com/office/powerpoint/2010/main" val="2203028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66</a:t>
            </a:fld>
            <a:endParaRPr lang="en-US"/>
          </a:p>
        </p:txBody>
      </p:sp>
    </p:spTree>
    <p:extLst>
      <p:ext uri="{BB962C8B-B14F-4D97-AF65-F5344CB8AC3E}">
        <p14:creationId xmlns:p14="http://schemas.microsoft.com/office/powerpoint/2010/main" val="275888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67</a:t>
            </a:fld>
            <a:endParaRPr lang="en-US"/>
          </a:p>
        </p:txBody>
      </p:sp>
    </p:spTree>
    <p:extLst>
      <p:ext uri="{BB962C8B-B14F-4D97-AF65-F5344CB8AC3E}">
        <p14:creationId xmlns:p14="http://schemas.microsoft.com/office/powerpoint/2010/main" val="1991199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76</a:t>
            </a:fld>
            <a:endParaRPr lang="en-US"/>
          </a:p>
        </p:txBody>
      </p:sp>
    </p:spTree>
    <p:extLst>
      <p:ext uri="{BB962C8B-B14F-4D97-AF65-F5344CB8AC3E}">
        <p14:creationId xmlns:p14="http://schemas.microsoft.com/office/powerpoint/2010/main" val="3441118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B366CD00-7841-4EFA-B0F7-5D43A28B1B59}" type="slidenum">
              <a:rPr lang="en-US" smtClean="0"/>
              <a:t>77</a:t>
            </a:fld>
            <a:endParaRPr lang="en-US"/>
          </a:p>
        </p:txBody>
      </p:sp>
    </p:spTree>
    <p:extLst>
      <p:ext uri="{BB962C8B-B14F-4D97-AF65-F5344CB8AC3E}">
        <p14:creationId xmlns:p14="http://schemas.microsoft.com/office/powerpoint/2010/main" val="4038001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78</a:t>
            </a:fld>
            <a:endParaRPr lang="en-US"/>
          </a:p>
        </p:txBody>
      </p:sp>
    </p:spTree>
    <p:extLst>
      <p:ext uri="{BB962C8B-B14F-4D97-AF65-F5344CB8AC3E}">
        <p14:creationId xmlns:p14="http://schemas.microsoft.com/office/powerpoint/2010/main" val="155429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16</a:t>
            </a:fld>
            <a:endParaRPr lang="en-US"/>
          </a:p>
        </p:txBody>
      </p:sp>
    </p:spTree>
    <p:extLst>
      <p:ext uri="{BB962C8B-B14F-4D97-AF65-F5344CB8AC3E}">
        <p14:creationId xmlns:p14="http://schemas.microsoft.com/office/powerpoint/2010/main" val="1129588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79</a:t>
            </a:fld>
            <a:endParaRPr lang="en-US"/>
          </a:p>
        </p:txBody>
      </p:sp>
    </p:spTree>
    <p:extLst>
      <p:ext uri="{BB962C8B-B14F-4D97-AF65-F5344CB8AC3E}">
        <p14:creationId xmlns:p14="http://schemas.microsoft.com/office/powerpoint/2010/main" val="3959035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80</a:t>
            </a:fld>
            <a:endParaRPr lang="en-US"/>
          </a:p>
        </p:txBody>
      </p:sp>
    </p:spTree>
    <p:extLst>
      <p:ext uri="{BB962C8B-B14F-4D97-AF65-F5344CB8AC3E}">
        <p14:creationId xmlns:p14="http://schemas.microsoft.com/office/powerpoint/2010/main" val="2601023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82</a:t>
            </a:fld>
            <a:endParaRPr lang="en-US"/>
          </a:p>
        </p:txBody>
      </p:sp>
    </p:spTree>
    <p:extLst>
      <p:ext uri="{BB962C8B-B14F-4D97-AF65-F5344CB8AC3E}">
        <p14:creationId xmlns:p14="http://schemas.microsoft.com/office/powerpoint/2010/main" val="4265845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and JavaScript, but also PowerShell, Java, and Python; or use a custom handler to use virtually any other language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89</a:t>
            </a:fld>
            <a:endParaRPr lang="en-US"/>
          </a:p>
        </p:txBody>
      </p:sp>
    </p:spTree>
    <p:extLst>
      <p:ext uri="{BB962C8B-B14F-4D97-AF65-F5344CB8AC3E}">
        <p14:creationId xmlns:p14="http://schemas.microsoft.com/office/powerpoint/2010/main" val="2094902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endParaRPr lang="en-US" dirty="0"/>
          </a:p>
          <a:p>
            <a:r>
              <a:rPr lang="en-US" u="sng" dirty="0"/>
              <a:t>Consumption Plan</a:t>
            </a:r>
          </a:p>
          <a:p>
            <a:r>
              <a:rPr lang="en-US" u="none" dirty="0"/>
              <a:t>Scale automatically and only pay for compute resources when your functions are running.</a:t>
            </a:r>
          </a:p>
          <a:p>
            <a:endParaRPr lang="en-US" u="none" dirty="0"/>
          </a:p>
          <a:p>
            <a:r>
              <a:rPr lang="en-US" u="none" dirty="0"/>
              <a:t>Execution Time: $0.000016/Gb-S (400-000 Gb-s Free Grant)</a:t>
            </a:r>
          </a:p>
          <a:p>
            <a:r>
              <a:rPr lang="en-US" u="none" dirty="0"/>
              <a:t>Total Executions: $0.20 per million executions (1 million executions free grant)</a:t>
            </a:r>
          </a:p>
        </p:txBody>
      </p:sp>
      <p:sp>
        <p:nvSpPr>
          <p:cNvPr id="4" name="Slide Number Placeholder 3"/>
          <p:cNvSpPr>
            <a:spLocks noGrp="1"/>
          </p:cNvSpPr>
          <p:nvPr>
            <p:ph type="sldNum" sz="quarter" idx="5"/>
          </p:nvPr>
        </p:nvSpPr>
        <p:spPr/>
        <p:txBody>
          <a:bodyPr/>
          <a:lstStyle/>
          <a:p>
            <a:fld id="{B366CD00-7841-4EFA-B0F7-5D43A28B1B59}" type="slidenum">
              <a:rPr lang="en-US" smtClean="0"/>
              <a:t>90</a:t>
            </a:fld>
            <a:endParaRPr lang="en-US"/>
          </a:p>
        </p:txBody>
      </p:sp>
    </p:spTree>
    <p:extLst>
      <p:ext uri="{BB962C8B-B14F-4D97-AF65-F5344CB8AC3E}">
        <p14:creationId xmlns:p14="http://schemas.microsoft.com/office/powerpoint/2010/main" val="1885939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Premium Plan</a:t>
            </a:r>
            <a:endParaRPr lang="en-US" u="none" dirty="0"/>
          </a:p>
          <a:p>
            <a:r>
              <a:rPr lang="en-US" u="none" dirty="0"/>
              <a:t>While automatically scaling based on demand, use pre-warmed workers to run applications with no delay after being idle, run on more powerful instances, and connect to VNETs.</a:t>
            </a:r>
          </a:p>
          <a:p>
            <a:endParaRPr lang="en-US" u="none" dirty="0"/>
          </a:p>
          <a:p>
            <a:r>
              <a:rPr lang="en-US" u="none" dirty="0"/>
              <a:t>--Meters—</a:t>
            </a:r>
          </a:p>
          <a:p>
            <a:r>
              <a:rPr lang="en-US" u="none" dirty="0"/>
              <a:t>vCPU duration: $126.29 vCPU/month</a:t>
            </a:r>
          </a:p>
          <a:p>
            <a:r>
              <a:rPr lang="en-US" u="none" dirty="0"/>
              <a:t>Memory duration: $8.979 Gb/month</a:t>
            </a:r>
          </a:p>
        </p:txBody>
      </p:sp>
      <p:sp>
        <p:nvSpPr>
          <p:cNvPr id="4" name="Slide Number Placeholder 3"/>
          <p:cNvSpPr>
            <a:spLocks noGrp="1"/>
          </p:cNvSpPr>
          <p:nvPr>
            <p:ph type="sldNum" sz="quarter" idx="5"/>
          </p:nvPr>
        </p:nvSpPr>
        <p:spPr/>
        <p:txBody>
          <a:bodyPr/>
          <a:lstStyle/>
          <a:p>
            <a:fld id="{B366CD00-7841-4EFA-B0F7-5D43A28B1B59}" type="slidenum">
              <a:rPr lang="en-US" smtClean="0"/>
              <a:t>91</a:t>
            </a:fld>
            <a:endParaRPr lang="en-US"/>
          </a:p>
        </p:txBody>
      </p:sp>
    </p:spTree>
    <p:extLst>
      <p:ext uri="{BB962C8B-B14F-4D97-AF65-F5344CB8AC3E}">
        <p14:creationId xmlns:p14="http://schemas.microsoft.com/office/powerpoint/2010/main" val="38964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Azure App Service Plan</a:t>
            </a:r>
            <a:endParaRPr lang="en-US" u="none" dirty="0"/>
          </a:p>
          <a:p>
            <a:r>
              <a:rPr lang="en-US" u="none" dirty="0"/>
              <a:t>Run Functions within an App Service plan at regular App Service plan rates.  Good fit for long running operations, as well as when more predictive scaling and costs are required.</a:t>
            </a:r>
          </a:p>
          <a:p>
            <a:endParaRPr lang="en-US" u="none" dirty="0"/>
          </a:p>
          <a:p>
            <a:r>
              <a:rPr lang="en-US" u="none" dirty="0"/>
              <a:t>Basic – 12.41/month</a:t>
            </a:r>
          </a:p>
          <a:p>
            <a:r>
              <a:rPr lang="en-US" u="none" dirty="0"/>
              <a:t>Standard – 69.35/month</a:t>
            </a:r>
            <a:endParaRPr lang="en-US" u="sng" dirty="0"/>
          </a:p>
        </p:txBody>
      </p:sp>
      <p:sp>
        <p:nvSpPr>
          <p:cNvPr id="4" name="Slide Number Placeholder 3"/>
          <p:cNvSpPr>
            <a:spLocks noGrp="1"/>
          </p:cNvSpPr>
          <p:nvPr>
            <p:ph type="sldNum" sz="quarter" idx="5"/>
          </p:nvPr>
        </p:nvSpPr>
        <p:spPr/>
        <p:txBody>
          <a:bodyPr/>
          <a:lstStyle/>
          <a:p>
            <a:fld id="{B366CD00-7841-4EFA-B0F7-5D43A28B1B59}" type="slidenum">
              <a:rPr lang="en-US" smtClean="0"/>
              <a:t>92</a:t>
            </a:fld>
            <a:endParaRPr lang="en-US"/>
          </a:p>
        </p:txBody>
      </p:sp>
    </p:spTree>
    <p:extLst>
      <p:ext uri="{BB962C8B-B14F-4D97-AF65-F5344CB8AC3E}">
        <p14:creationId xmlns:p14="http://schemas.microsoft.com/office/powerpoint/2010/main" val="362508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93</a:t>
            </a:fld>
            <a:endParaRPr lang="en-US"/>
          </a:p>
        </p:txBody>
      </p:sp>
    </p:spTree>
    <p:extLst>
      <p:ext uri="{BB962C8B-B14F-4D97-AF65-F5344CB8AC3E}">
        <p14:creationId xmlns:p14="http://schemas.microsoft.com/office/powerpoint/2010/main" val="3563106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94</a:t>
            </a:fld>
            <a:endParaRPr lang="en-US"/>
          </a:p>
        </p:txBody>
      </p:sp>
    </p:spTree>
    <p:extLst>
      <p:ext uri="{BB962C8B-B14F-4D97-AF65-F5344CB8AC3E}">
        <p14:creationId xmlns:p14="http://schemas.microsoft.com/office/powerpoint/2010/main" val="3927315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endParaRPr lang="en-US" dirty="0"/>
          </a:p>
          <a:p>
            <a:pPr marL="228600" indent="-228600">
              <a:buFont typeface="+mj-lt"/>
              <a:buAutoNum type="arabicPeriod"/>
            </a:pPr>
            <a:r>
              <a:rPr lang="en-US" dirty="0"/>
              <a:t>Cosmos DB</a:t>
            </a:r>
          </a:p>
          <a:p>
            <a:pPr marL="228600" indent="-228600">
              <a:buFont typeface="+mj-lt"/>
              <a:buAutoNum type="arabicPeriod"/>
            </a:pPr>
            <a:r>
              <a:rPr lang="en-US" dirty="0"/>
              <a:t>Event Hubs</a:t>
            </a:r>
          </a:p>
          <a:p>
            <a:pPr marL="228600" indent="-228600">
              <a:buFont typeface="+mj-lt"/>
              <a:buAutoNum type="arabicPeriod"/>
            </a:pPr>
            <a:r>
              <a:rPr lang="en-US" dirty="0"/>
              <a:t>Event Grid</a:t>
            </a:r>
          </a:p>
          <a:p>
            <a:pPr marL="228600" indent="-228600">
              <a:buFont typeface="+mj-lt"/>
              <a:buAutoNum type="arabicPeriod"/>
            </a:pPr>
            <a:r>
              <a:rPr lang="en-US" dirty="0"/>
              <a:t>Service Bus</a:t>
            </a:r>
          </a:p>
          <a:p>
            <a:pPr marL="228600" indent="-228600">
              <a:buFont typeface="+mj-lt"/>
              <a:buAutoNum type="arabicPeriod"/>
            </a:pPr>
            <a:r>
              <a:rPr lang="en-US" dirty="0"/>
              <a:t>Blob Storage</a:t>
            </a:r>
          </a:p>
          <a:p>
            <a:pPr marL="228600" indent="-228600">
              <a:buFont typeface="+mj-lt"/>
              <a:buAutoNum type="arabicPeriod"/>
            </a:pPr>
            <a:r>
              <a:rPr lang="en-US" dirty="0"/>
              <a:t>Azure Communication Service</a:t>
            </a:r>
          </a:p>
        </p:txBody>
      </p:sp>
      <p:sp>
        <p:nvSpPr>
          <p:cNvPr id="4" name="Slide Number Placeholder 3"/>
          <p:cNvSpPr>
            <a:spLocks noGrp="1"/>
          </p:cNvSpPr>
          <p:nvPr>
            <p:ph type="sldNum" sz="quarter" idx="5"/>
          </p:nvPr>
        </p:nvSpPr>
        <p:spPr/>
        <p:txBody>
          <a:bodyPr/>
          <a:lstStyle/>
          <a:p>
            <a:fld id="{B366CD00-7841-4EFA-B0F7-5D43A28B1B59}" type="slidenum">
              <a:rPr lang="en-US" smtClean="0"/>
              <a:t>95</a:t>
            </a:fld>
            <a:endParaRPr lang="en-US"/>
          </a:p>
        </p:txBody>
      </p:sp>
    </p:spTree>
    <p:extLst>
      <p:ext uri="{BB962C8B-B14F-4D97-AF65-F5344CB8AC3E}">
        <p14:creationId xmlns:p14="http://schemas.microsoft.com/office/powerpoint/2010/main" val="3362410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7450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96</a:t>
            </a:fld>
            <a:endParaRPr lang="en-US"/>
          </a:p>
        </p:txBody>
      </p:sp>
    </p:spTree>
    <p:extLst>
      <p:ext uri="{BB962C8B-B14F-4D97-AF65-F5344CB8AC3E}">
        <p14:creationId xmlns:p14="http://schemas.microsoft.com/office/powerpoint/2010/main" val="58234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Why .NET isolated process?</a:t>
            </a:r>
          </a:p>
          <a:p>
            <a:pPr algn="l"/>
            <a:r>
              <a:rPr lang="en-US" b="0" i="0" dirty="0">
                <a:solidFill>
                  <a:srgbClr val="E6E6E6"/>
                </a:solidFill>
                <a:effectLst/>
                <a:latin typeface="Segoe UI" panose="020B0502040204020203" pitchFamily="34" charset="0"/>
              </a:rPr>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5.0), not natively supported by the Functions runtime. Both isolated process and in-process C# class library functions run on .NET 6.0.</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Because these functions run in a separate process, there are some features and functionality differences between .NET isolated function apps and .NET class library function apps.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Benefits of running out-of-process</a:t>
            </a:r>
          </a:p>
          <a:p>
            <a:pPr algn="l"/>
            <a:r>
              <a:rPr lang="en-US" b="0" i="0" dirty="0">
                <a:solidFill>
                  <a:srgbClr val="E6E6E6"/>
                </a:solidFill>
                <a:effectLst/>
                <a:latin typeface="Segoe UI" panose="020B0502040204020203" pitchFamily="34" charset="0"/>
              </a:rPr>
              <a:t>When running out-of-process, your .NET functions can take advantage of the following benefits: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 Fewer conflicts: because the functions run in a separate process, assemblies used in your app won't conflict with different version of the same assemblies used by the host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 Full control of the process: you control the start-up of the app and can control the configurations used and the middleware started.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 Dependency injection: because you have full control of the process, you can use current .NET behaviors for dependency injection and incorporating middleware into your function app.</a:t>
            </a:r>
          </a:p>
        </p:txBody>
      </p:sp>
      <p:sp>
        <p:nvSpPr>
          <p:cNvPr id="4" name="Slide Number Placeholder 3"/>
          <p:cNvSpPr>
            <a:spLocks noGrp="1"/>
          </p:cNvSpPr>
          <p:nvPr>
            <p:ph type="sldNum" sz="quarter" idx="5"/>
          </p:nvPr>
        </p:nvSpPr>
        <p:spPr/>
        <p:txBody>
          <a:bodyPr/>
          <a:lstStyle/>
          <a:p>
            <a:fld id="{B366CD00-7841-4EFA-B0F7-5D43A28B1B59}" type="slidenum">
              <a:rPr lang="en-US" smtClean="0"/>
              <a:t>99</a:t>
            </a:fld>
            <a:endParaRPr lang="en-US"/>
          </a:p>
        </p:txBody>
      </p:sp>
    </p:spTree>
    <p:extLst>
      <p:ext uri="{BB962C8B-B14F-4D97-AF65-F5344CB8AC3E}">
        <p14:creationId xmlns:p14="http://schemas.microsoft.com/office/powerpoint/2010/main" val="2856549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long-running functions can cause unexpected timeout issues.</a:t>
            </a:r>
          </a:p>
          <a:p>
            <a:endParaRPr lang="en-US" dirty="0"/>
          </a:p>
          <a:p>
            <a:r>
              <a:rPr lang="en-US" dirty="0"/>
              <a:t>Whenever possible, refactor large functions into smaller function sets that work together and return responses fast.  For example, an HTTP trigger might require an acknowledgement response within a certain time limit; it is common for webhooks to require an immediate response.  You can pass the HTTP trigger payload into a queue to be processed by a queue trigger function.  This approach lets you defer the actual work and return an immediate response.</a:t>
            </a:r>
          </a:p>
        </p:txBody>
      </p:sp>
      <p:sp>
        <p:nvSpPr>
          <p:cNvPr id="4" name="Slide Number Placeholder 3"/>
          <p:cNvSpPr>
            <a:spLocks noGrp="1"/>
          </p:cNvSpPr>
          <p:nvPr>
            <p:ph type="sldNum" sz="quarter" idx="5"/>
          </p:nvPr>
        </p:nvSpPr>
        <p:spPr/>
        <p:txBody>
          <a:bodyPr/>
          <a:lstStyle/>
          <a:p>
            <a:fld id="{B366CD00-7841-4EFA-B0F7-5D43A28B1B59}" type="slidenum">
              <a:rPr lang="en-US" smtClean="0"/>
              <a:t>112</a:t>
            </a:fld>
            <a:endParaRPr lang="en-US"/>
          </a:p>
        </p:txBody>
      </p:sp>
    </p:spTree>
    <p:extLst>
      <p:ext uri="{BB962C8B-B14F-4D97-AF65-F5344CB8AC3E}">
        <p14:creationId xmlns:p14="http://schemas.microsoft.com/office/powerpoint/2010/main" val="642563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113</a:t>
            </a:fld>
            <a:endParaRPr lang="en-US"/>
          </a:p>
        </p:txBody>
      </p:sp>
    </p:spTree>
    <p:extLst>
      <p:ext uri="{BB962C8B-B14F-4D97-AF65-F5344CB8AC3E}">
        <p14:creationId xmlns:p14="http://schemas.microsoft.com/office/powerpoint/2010/main" val="541260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should be stateless and idempotent if possible.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114</a:t>
            </a:fld>
            <a:endParaRPr lang="en-US"/>
          </a:p>
        </p:txBody>
      </p:sp>
    </p:spTree>
    <p:extLst>
      <p:ext uri="{BB962C8B-B14F-4D97-AF65-F5344CB8AC3E}">
        <p14:creationId xmlns:p14="http://schemas.microsoft.com/office/powerpoint/2010/main" val="323000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function that you create has a memory footprint.  While this footprint is usually small, having too many functions within a function app can lead to slower start of your app on new instances.  It also means that the overall memory usage of your function app might be higher.</a:t>
            </a:r>
          </a:p>
          <a:p>
            <a:endParaRPr lang="en-US" dirty="0"/>
          </a:p>
          <a:p>
            <a:r>
              <a:rPr lang="en-US" dirty="0"/>
              <a:t>It is hard to say how many functions should be in a single app, which depends on your particular workload.  However, if your function stores a lot of data in memory, consider having fewer functions in a single app.</a:t>
            </a:r>
          </a:p>
        </p:txBody>
      </p:sp>
      <p:sp>
        <p:nvSpPr>
          <p:cNvPr id="4" name="Slide Number Placeholder 3"/>
          <p:cNvSpPr>
            <a:spLocks noGrp="1"/>
          </p:cNvSpPr>
          <p:nvPr>
            <p:ph type="sldNum" sz="quarter" idx="5"/>
          </p:nvPr>
        </p:nvSpPr>
        <p:spPr/>
        <p:txBody>
          <a:bodyPr/>
          <a:lstStyle/>
          <a:p>
            <a:fld id="{B366CD00-7841-4EFA-B0F7-5D43A28B1B59}" type="slidenum">
              <a:rPr lang="en-US" smtClean="0"/>
              <a:t>115</a:t>
            </a:fld>
            <a:endParaRPr lang="en-US"/>
          </a:p>
        </p:txBody>
      </p:sp>
    </p:spTree>
    <p:extLst>
      <p:ext uri="{BB962C8B-B14F-4D97-AF65-F5344CB8AC3E}">
        <p14:creationId xmlns:p14="http://schemas.microsoft.com/office/powerpoint/2010/main" val="472514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connection to external resources whenever possible</a:t>
            </a:r>
          </a:p>
        </p:txBody>
      </p:sp>
      <p:sp>
        <p:nvSpPr>
          <p:cNvPr id="4" name="Slide Number Placeholder 3"/>
          <p:cNvSpPr>
            <a:spLocks noGrp="1"/>
          </p:cNvSpPr>
          <p:nvPr>
            <p:ph type="sldNum" sz="quarter" idx="5"/>
          </p:nvPr>
        </p:nvSpPr>
        <p:spPr/>
        <p:txBody>
          <a:bodyPr/>
          <a:lstStyle/>
          <a:p>
            <a:fld id="{B366CD00-7841-4EFA-B0F7-5D43A28B1B59}" type="slidenum">
              <a:rPr lang="en-US" smtClean="0"/>
              <a:t>116</a:t>
            </a:fld>
            <a:endParaRPr lang="en-US"/>
          </a:p>
        </p:txBody>
      </p:sp>
    </p:spTree>
    <p:extLst>
      <p:ext uri="{BB962C8B-B14F-4D97-AF65-F5344CB8AC3E}">
        <p14:creationId xmlns:p14="http://schemas.microsoft.com/office/powerpoint/2010/main" val="1128272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performance, use a separate storage account for each function app.</a:t>
            </a:r>
          </a:p>
          <a:p>
            <a:endParaRPr lang="en-US" dirty="0"/>
          </a:p>
          <a:p>
            <a:r>
              <a:rPr lang="en-US" dirty="0"/>
              <a:t>This is particular important when you have Durable Functions or Event Hub triggered functions, which both generate a high volume of storage transactions.</a:t>
            </a:r>
          </a:p>
        </p:txBody>
      </p:sp>
      <p:sp>
        <p:nvSpPr>
          <p:cNvPr id="4" name="Slide Number Placeholder 3"/>
          <p:cNvSpPr>
            <a:spLocks noGrp="1"/>
          </p:cNvSpPr>
          <p:nvPr>
            <p:ph type="sldNum" sz="quarter" idx="5"/>
          </p:nvPr>
        </p:nvSpPr>
        <p:spPr/>
        <p:txBody>
          <a:bodyPr/>
          <a:lstStyle/>
          <a:p>
            <a:fld id="{B366CD00-7841-4EFA-B0F7-5D43A28B1B59}" type="slidenum">
              <a:rPr lang="en-US" smtClean="0"/>
              <a:t>117</a:t>
            </a:fld>
            <a:endParaRPr lang="en-US"/>
          </a:p>
        </p:txBody>
      </p:sp>
    </p:spTree>
    <p:extLst>
      <p:ext uri="{BB962C8B-B14F-4D97-AF65-F5344CB8AC3E}">
        <p14:creationId xmlns:p14="http://schemas.microsoft.com/office/powerpoint/2010/main" val="3383957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programing is a recommended best practice, especially when blocking I/O operations are involved.</a:t>
            </a:r>
          </a:p>
          <a:p>
            <a:endParaRPr lang="en-US" dirty="0"/>
          </a:p>
          <a:p>
            <a:r>
              <a:rPr lang="en-US" dirty="0"/>
              <a:t>In C#, always avoid referencing the Result property or calling Wait method on a Task instance.  This approach can lead to thread exhaustion.</a:t>
            </a:r>
          </a:p>
        </p:txBody>
      </p:sp>
      <p:sp>
        <p:nvSpPr>
          <p:cNvPr id="4" name="Slide Number Placeholder 3"/>
          <p:cNvSpPr>
            <a:spLocks noGrp="1"/>
          </p:cNvSpPr>
          <p:nvPr>
            <p:ph type="sldNum" sz="quarter" idx="5"/>
          </p:nvPr>
        </p:nvSpPr>
        <p:spPr/>
        <p:txBody>
          <a:bodyPr/>
          <a:lstStyle/>
          <a:p>
            <a:fld id="{B366CD00-7841-4EFA-B0F7-5D43A28B1B59}" type="slidenum">
              <a:rPr lang="en-US" smtClean="0"/>
              <a:t>118</a:t>
            </a:fld>
            <a:endParaRPr lang="en-US"/>
          </a:p>
        </p:txBody>
      </p:sp>
    </p:spTree>
    <p:extLst>
      <p:ext uri="{BB962C8B-B14F-4D97-AF65-F5344CB8AC3E}">
        <p14:creationId xmlns:p14="http://schemas.microsoft.com/office/powerpoint/2010/main" val="3852859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119</a:t>
            </a:fld>
            <a:endParaRPr lang="en-US"/>
          </a:p>
        </p:txBody>
      </p:sp>
    </p:spTree>
    <p:extLst>
      <p:ext uri="{BB962C8B-B14F-4D97-AF65-F5344CB8AC3E}">
        <p14:creationId xmlns:p14="http://schemas.microsoft.com/office/powerpoint/2010/main" val="2878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18</a:t>
            </a:fld>
            <a:endParaRPr lang="en-US"/>
          </a:p>
        </p:txBody>
      </p:sp>
    </p:spTree>
    <p:extLst>
      <p:ext uri="{BB962C8B-B14F-4D97-AF65-F5344CB8AC3E}">
        <p14:creationId xmlns:p14="http://schemas.microsoft.com/office/powerpoint/2010/main" val="117929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1254600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22</a:t>
            </a:fld>
            <a:endParaRPr lang="en-US"/>
          </a:p>
        </p:txBody>
      </p:sp>
    </p:spTree>
    <p:extLst>
      <p:ext uri="{BB962C8B-B14F-4D97-AF65-F5344CB8AC3E}">
        <p14:creationId xmlns:p14="http://schemas.microsoft.com/office/powerpoint/2010/main" val="139428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24</a:t>
            </a:fld>
            <a:endParaRPr lang="en-US"/>
          </a:p>
        </p:txBody>
      </p:sp>
    </p:spTree>
    <p:extLst>
      <p:ext uri="{BB962C8B-B14F-4D97-AF65-F5344CB8AC3E}">
        <p14:creationId xmlns:p14="http://schemas.microsoft.com/office/powerpoint/2010/main" val="1303279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BA79-FF53-4043-8CAC-DF41AC9450EB}"/>
              </a:ext>
            </a:extLst>
          </p:cNvPr>
          <p:cNvSpPr>
            <a:spLocks noGrp="1"/>
          </p:cNvSpPr>
          <p:nvPr>
            <p:ph type="ctrTitle"/>
          </p:nvPr>
        </p:nvSpPr>
        <p:spPr>
          <a:xfrm>
            <a:off x="1524000" y="1122363"/>
            <a:ext cx="577272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9B096-8022-478D-8F9F-AD28291E19CF}"/>
              </a:ext>
            </a:extLst>
          </p:cNvPr>
          <p:cNvSpPr>
            <a:spLocks noGrp="1"/>
          </p:cNvSpPr>
          <p:nvPr>
            <p:ph type="subTitle" idx="1"/>
          </p:nvPr>
        </p:nvSpPr>
        <p:spPr>
          <a:xfrm>
            <a:off x="1524000" y="3602038"/>
            <a:ext cx="577272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01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951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8FC0C-E97C-4540-9123-121CABEC25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309F6D-82E8-484B-8205-CF1A941F8A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62159F-02F8-4960-A2E6-BE687A2854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783B90D-5D6C-4DB5-A243-95E9846FEE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F6855-F5A8-433F-8C63-63A91B3608B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23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EC01-2C1A-49F6-AE5C-353E3DFE9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95766-E44D-4461-8E29-6904B1CC9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69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CE6B-4DED-4458-BB43-865830CD335F}"/>
              </a:ext>
            </a:extLst>
          </p:cNvPr>
          <p:cNvSpPr>
            <a:spLocks noGrp="1"/>
          </p:cNvSpPr>
          <p:nvPr>
            <p:ph type="title"/>
          </p:nvPr>
        </p:nvSpPr>
        <p:spPr>
          <a:xfrm>
            <a:off x="988868" y="1340283"/>
            <a:ext cx="6409459"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157D55-71F4-4A19-A860-4689B831B356}"/>
              </a:ext>
            </a:extLst>
          </p:cNvPr>
          <p:cNvSpPr>
            <a:spLocks noGrp="1"/>
          </p:cNvSpPr>
          <p:nvPr>
            <p:ph type="body" idx="1"/>
          </p:nvPr>
        </p:nvSpPr>
        <p:spPr>
          <a:xfrm>
            <a:off x="988868" y="4220008"/>
            <a:ext cx="6409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040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039E-146F-49D9-B9A7-3C1528D3D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CC12-7FC7-4808-8356-FA0E5A2FA427}"/>
              </a:ext>
            </a:extLst>
          </p:cNvPr>
          <p:cNvSpPr>
            <a:spLocks noGrp="1"/>
          </p:cNvSpPr>
          <p:nvPr>
            <p:ph sz="half" idx="1"/>
          </p:nvPr>
        </p:nvSpPr>
        <p:spPr>
          <a:xfrm>
            <a:off x="274320" y="1152144"/>
            <a:ext cx="5541726" cy="5148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A5DB1-5587-4243-A056-03CEF2373631}"/>
              </a:ext>
            </a:extLst>
          </p:cNvPr>
          <p:cNvSpPr>
            <a:spLocks noGrp="1"/>
          </p:cNvSpPr>
          <p:nvPr>
            <p:ph sz="half" idx="2"/>
          </p:nvPr>
        </p:nvSpPr>
        <p:spPr>
          <a:xfrm>
            <a:off x="6354618" y="1152144"/>
            <a:ext cx="5541726" cy="5148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0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A2E7-6046-4F11-983A-F17F4012E0A4}"/>
              </a:ext>
            </a:extLst>
          </p:cNvPr>
          <p:cNvSpPr>
            <a:spLocks noGrp="1"/>
          </p:cNvSpPr>
          <p:nvPr>
            <p:ph type="title"/>
          </p:nvPr>
        </p:nvSpPr>
        <p:spPr>
          <a:xfrm>
            <a:off x="274320" y="246888"/>
            <a:ext cx="11622024" cy="6766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0D0FF-3D8A-4CE1-B13B-ECEF415183CB}"/>
              </a:ext>
            </a:extLst>
          </p:cNvPr>
          <p:cNvSpPr>
            <a:spLocks noGrp="1"/>
          </p:cNvSpPr>
          <p:nvPr>
            <p:ph type="body" idx="1"/>
          </p:nvPr>
        </p:nvSpPr>
        <p:spPr>
          <a:xfrm>
            <a:off x="274319"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908-D7AD-43B8-A6AD-2FE892C0A2EF}"/>
              </a:ext>
            </a:extLst>
          </p:cNvPr>
          <p:cNvSpPr>
            <a:spLocks noGrp="1"/>
          </p:cNvSpPr>
          <p:nvPr>
            <p:ph sz="half" idx="2"/>
          </p:nvPr>
        </p:nvSpPr>
        <p:spPr>
          <a:xfrm>
            <a:off x="274320" y="1976056"/>
            <a:ext cx="5541263" cy="4213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AF42E-2CCC-4D57-AEF4-AB5CB0009589}"/>
              </a:ext>
            </a:extLst>
          </p:cNvPr>
          <p:cNvSpPr>
            <a:spLocks noGrp="1"/>
          </p:cNvSpPr>
          <p:nvPr>
            <p:ph type="body" sz="quarter" idx="3"/>
          </p:nvPr>
        </p:nvSpPr>
        <p:spPr>
          <a:xfrm>
            <a:off x="6355080" y="1152144"/>
            <a:ext cx="554126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761A0-0F62-436B-925A-7AFDC36820A0}"/>
              </a:ext>
            </a:extLst>
          </p:cNvPr>
          <p:cNvSpPr>
            <a:spLocks noGrp="1"/>
          </p:cNvSpPr>
          <p:nvPr>
            <p:ph sz="quarter" idx="4"/>
          </p:nvPr>
        </p:nvSpPr>
        <p:spPr>
          <a:xfrm>
            <a:off x="6355078" y="1976056"/>
            <a:ext cx="5541265" cy="42136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3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B9FA-7FC1-40F4-93D3-13F59558F9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1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0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42A2-159E-4A7B-A929-1ACCFDBD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B35EA-74D1-4C40-BB3F-2079CCC2CC5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C8C546-779B-485A-990A-E01F8B8C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392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1C94-8FF9-438D-852D-545C22017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300272-0AE6-4EA5-8FA8-B1DA6032465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066F9-8DC9-40E5-A5E3-E271F9BE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181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11A62F-D5DE-4914-AB86-1BE987F62740}"/>
              </a:ext>
            </a:extLst>
          </p:cNvPr>
          <p:cNvSpPr>
            <a:spLocks noGrp="1"/>
          </p:cNvSpPr>
          <p:nvPr>
            <p:ph type="title"/>
          </p:nvPr>
        </p:nvSpPr>
        <p:spPr>
          <a:xfrm>
            <a:off x="274320" y="246888"/>
            <a:ext cx="11622024" cy="6766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66B3E8-94FA-4729-80F0-82DCB5E74162}"/>
              </a:ext>
            </a:extLst>
          </p:cNvPr>
          <p:cNvSpPr>
            <a:spLocks noGrp="1"/>
          </p:cNvSpPr>
          <p:nvPr>
            <p:ph type="body" idx="1"/>
          </p:nvPr>
        </p:nvSpPr>
        <p:spPr>
          <a:xfrm>
            <a:off x="274320" y="1152144"/>
            <a:ext cx="11622024" cy="51480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9FA72C6-4763-4763-8788-2123CEE07EEB}"/>
              </a:ext>
            </a:extLst>
          </p:cNvPr>
          <p:cNvSpPr txBox="1"/>
          <p:nvPr userDrawn="1"/>
        </p:nvSpPr>
        <p:spPr>
          <a:xfrm>
            <a:off x="4299798" y="6437735"/>
            <a:ext cx="358463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Microservice REST APIs Using Azure Functions</a:t>
            </a:r>
          </a:p>
        </p:txBody>
      </p:sp>
      <p:pic>
        <p:nvPicPr>
          <p:cNvPr id="8" name="Picture 7">
            <a:extLst>
              <a:ext uri="{FF2B5EF4-FFF2-40B4-BE49-F238E27FC236}">
                <a16:creationId xmlns:a16="http://schemas.microsoft.com/office/drawing/2014/main" id="{F1DB58EC-22D7-4F5C-9492-0BF622075F7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3842A9A6-3AD4-4D6D-9D99-F04DB3F7C2E7}"/>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82139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9CE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060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421ADF-2AC4-4180-AF78-663F562CB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C42C7-2472-4E14-A5B4-64801B1679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95C07-5C06-4057-8228-9C05AF5E7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09F6D-82E8-484B-8205-CF1A941F8A42}" type="datetimeFigureOut">
              <a:rPr lang="en-US" smtClean="0"/>
              <a:t>5/1/2022</a:t>
            </a:fld>
            <a:endParaRPr lang="en-US"/>
          </a:p>
        </p:txBody>
      </p:sp>
      <p:sp>
        <p:nvSpPr>
          <p:cNvPr id="5" name="Footer Placeholder 4">
            <a:extLst>
              <a:ext uri="{FF2B5EF4-FFF2-40B4-BE49-F238E27FC236}">
                <a16:creationId xmlns:a16="http://schemas.microsoft.com/office/drawing/2014/main" id="{E6787B2E-A156-42CB-9836-17A193277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0D256-8518-4BF0-BA56-3EA1D3DBC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F6855-F5A8-433F-8C63-63A91B3608B7}" type="slidenum">
              <a:rPr lang="en-US" smtClean="0"/>
              <a:t>‹#›</a:t>
            </a:fld>
            <a:endParaRPr lang="en-US"/>
          </a:p>
        </p:txBody>
      </p:sp>
    </p:spTree>
    <p:extLst>
      <p:ext uri="{BB962C8B-B14F-4D97-AF65-F5344CB8AC3E}">
        <p14:creationId xmlns:p14="http://schemas.microsoft.com/office/powerpoint/2010/main" val="378494434"/>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4.png"/><Relationship Id="rId4" Type="http://schemas.openxmlformats.org/officeDocument/2006/relationships/image" Target="../media/image49.png"/><Relationship Id="rId9"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A1F69-3E03-4588-B748-1FEAE8BF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669" y="5384800"/>
            <a:ext cx="1054331" cy="1473200"/>
          </a:xfrm>
          <a:prstGeom prst="rect">
            <a:avLst/>
          </a:prstGeom>
        </p:spPr>
      </p:pic>
    </p:spTree>
    <p:extLst>
      <p:ext uri="{BB962C8B-B14F-4D97-AF65-F5344CB8AC3E}">
        <p14:creationId xmlns:p14="http://schemas.microsoft.com/office/powerpoint/2010/main" val="284470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15699103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66C-4773-4219-A2F2-EE7EB58E3974}"/>
              </a:ext>
            </a:extLst>
          </p:cNvPr>
          <p:cNvSpPr>
            <a:spLocks noGrp="1"/>
          </p:cNvSpPr>
          <p:nvPr>
            <p:ph type="title"/>
          </p:nvPr>
        </p:nvSpPr>
        <p:spPr/>
        <p:txBody>
          <a:bodyPr/>
          <a:lstStyle/>
          <a:p>
            <a:r>
              <a:rPr lang="en-US" dirty="0"/>
              <a:t>Code Walkthrough</a:t>
            </a:r>
          </a:p>
        </p:txBody>
      </p:sp>
      <p:sp>
        <p:nvSpPr>
          <p:cNvPr id="3" name="Text Placeholder 2">
            <a:extLst>
              <a:ext uri="{FF2B5EF4-FFF2-40B4-BE49-F238E27FC236}">
                <a16:creationId xmlns:a16="http://schemas.microsoft.com/office/drawing/2014/main" id="{071473DB-F798-4750-8A5B-2ADF2004BE6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312917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spTree>
    <p:extLst>
      <p:ext uri="{BB962C8B-B14F-4D97-AF65-F5344CB8AC3E}">
        <p14:creationId xmlns:p14="http://schemas.microsoft.com/office/powerpoint/2010/main" val="35142211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1F006-62A9-4412-95C1-C8762F04AA92}"/>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2677885" y="273132"/>
            <a:ext cx="6836229" cy="5737551"/>
          </a:xfrm>
          <a:prstGeom prst="rect">
            <a:avLst/>
          </a:prstGeom>
        </p:spPr>
      </p:pic>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Tree>
    <p:extLst>
      <p:ext uri="{BB962C8B-B14F-4D97-AF65-F5344CB8AC3E}">
        <p14:creationId xmlns:p14="http://schemas.microsoft.com/office/powerpoint/2010/main" val="31515447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43958 -0.36296 " pathEditMode="relative" rAng="0" ptsTypes="AA">
                                      <p:cBhvr>
                                        <p:cTn id="6" dur="1000" fill="hold"/>
                                        <p:tgtEl>
                                          <p:spTgt spid="6"/>
                                        </p:tgtEl>
                                        <p:attrNameLst>
                                          <p:attrName>ppt_x</p:attrName>
                                          <p:attrName>ppt_y</p:attrName>
                                        </p:attrNameLst>
                                      </p:cBhvr>
                                      <p:rCtr x="-21979" y="-18148"/>
                                    </p:animMotion>
                                  </p:childTnLst>
                                </p:cTn>
                              </p:par>
                              <p:par>
                                <p:cTn id="7" presetID="10" presetClass="exit" presetSubtype="0" fill="hold" nodeType="withEffect">
                                  <p:stCondLst>
                                    <p:cond delay="5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16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grpSp>
        <p:nvGrpSpPr>
          <p:cNvPr id="2" name="Group 1">
            <a:extLst>
              <a:ext uri="{FF2B5EF4-FFF2-40B4-BE49-F238E27FC236}">
                <a16:creationId xmlns:a16="http://schemas.microsoft.com/office/drawing/2014/main" id="{BBAA1EE9-BFCB-4D62-9BFF-50325847533E}"/>
              </a:ext>
            </a:extLst>
          </p:cNvPr>
          <p:cNvGrpSpPr/>
          <p:nvPr/>
        </p:nvGrpSpPr>
        <p:grpSpPr>
          <a:xfrm>
            <a:off x="3251860" y="1246908"/>
            <a:ext cx="1092530" cy="825336"/>
            <a:chOff x="3251860" y="1246908"/>
            <a:chExt cx="1092530" cy="825336"/>
          </a:xfrm>
        </p:grpSpPr>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DF1323E-AA8A-46B2-8D12-08C839AF4C33}"/>
              </a:ext>
            </a:extLst>
          </p:cNvPr>
          <p:cNvGrpSpPr/>
          <p:nvPr/>
        </p:nvGrpSpPr>
        <p:grpSpPr>
          <a:xfrm>
            <a:off x="6361211" y="1255817"/>
            <a:ext cx="1092530" cy="826818"/>
            <a:chOff x="6361211" y="1255817"/>
            <a:chExt cx="1092530" cy="826818"/>
          </a:xfrm>
        </p:grpSpPr>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33D87F6-307D-4A41-823F-C06594F8DDEB}"/>
              </a:ext>
            </a:extLst>
          </p:cNvPr>
          <p:cNvGrpSpPr/>
          <p:nvPr/>
        </p:nvGrpSpPr>
        <p:grpSpPr>
          <a:xfrm>
            <a:off x="8437412" y="1246910"/>
            <a:ext cx="1092530" cy="825334"/>
            <a:chOff x="8437412" y="1246910"/>
            <a:chExt cx="1092530" cy="825334"/>
          </a:xfrm>
        </p:grpSpPr>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26445F-44DA-44F9-A073-C1D241EA158E}"/>
              </a:ext>
            </a:extLst>
          </p:cNvPr>
          <p:cNvGrpSpPr/>
          <p:nvPr/>
        </p:nvGrpSpPr>
        <p:grpSpPr>
          <a:xfrm>
            <a:off x="10513614" y="1246909"/>
            <a:ext cx="1092530" cy="825335"/>
            <a:chOff x="10513614" y="1246909"/>
            <a:chExt cx="1092530" cy="825335"/>
          </a:xfrm>
        </p:grpSpPr>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D773B5-1AC8-4E7C-9048-9A672C2F2409}"/>
              </a:ext>
            </a:extLst>
          </p:cNvPr>
          <p:cNvGrpSpPr/>
          <p:nvPr/>
        </p:nvGrpSpPr>
        <p:grpSpPr>
          <a:xfrm>
            <a:off x="1864422" y="2072244"/>
            <a:ext cx="3857501" cy="1157844"/>
            <a:chOff x="1864422" y="2072244"/>
            <a:chExt cx="3857501" cy="1157844"/>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07DC68-1872-476E-8913-EE20B45350BD}"/>
              </a:ext>
            </a:extLst>
          </p:cNvPr>
          <p:cNvGrpSpPr/>
          <p:nvPr/>
        </p:nvGrpSpPr>
        <p:grpSpPr>
          <a:xfrm>
            <a:off x="6016826" y="2082635"/>
            <a:ext cx="1781299" cy="1147451"/>
            <a:chOff x="6016826" y="2082635"/>
            <a:chExt cx="1781299" cy="1147451"/>
          </a:xfrm>
        </p:grpSpPr>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BD9592-A8E1-418F-91E9-1E541BB85DBC}"/>
              </a:ext>
            </a:extLst>
          </p:cNvPr>
          <p:cNvGrpSpPr/>
          <p:nvPr/>
        </p:nvGrpSpPr>
        <p:grpSpPr>
          <a:xfrm>
            <a:off x="8093028" y="2072244"/>
            <a:ext cx="1781299" cy="1157841"/>
            <a:chOff x="8093028" y="2072244"/>
            <a:chExt cx="1781299" cy="1157841"/>
          </a:xfrm>
        </p:grpSpPr>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7870FB0-4260-4002-BD21-042C80F5ACDD}"/>
              </a:ext>
            </a:extLst>
          </p:cNvPr>
          <p:cNvGrpSpPr/>
          <p:nvPr/>
        </p:nvGrpSpPr>
        <p:grpSpPr>
          <a:xfrm>
            <a:off x="10169230" y="2072244"/>
            <a:ext cx="1781299" cy="1157841"/>
            <a:chOff x="10169230" y="2072244"/>
            <a:chExt cx="1781299" cy="1157841"/>
          </a:xfrm>
        </p:grpSpPr>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1D93F82-091A-45F8-AD47-46901C829BCC}"/>
              </a:ext>
            </a:extLst>
          </p:cNvPr>
          <p:cNvGrpSpPr/>
          <p:nvPr/>
        </p:nvGrpSpPr>
        <p:grpSpPr>
          <a:xfrm>
            <a:off x="1864421" y="3230085"/>
            <a:ext cx="10086107" cy="1157847"/>
            <a:chOff x="1864421" y="3230085"/>
            <a:chExt cx="10086107" cy="1157847"/>
          </a:xfrm>
        </p:grpSpPr>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AAB90B0-8258-48A2-884B-A94E5F5A4E09}"/>
              </a:ext>
            </a:extLst>
          </p:cNvPr>
          <p:cNvGrpSpPr/>
          <p:nvPr/>
        </p:nvGrpSpPr>
        <p:grpSpPr>
          <a:xfrm>
            <a:off x="1864421" y="4387932"/>
            <a:ext cx="10086108" cy="1163780"/>
            <a:chOff x="1864421" y="4387932"/>
            <a:chExt cx="10086108" cy="1163780"/>
          </a:xfrm>
        </p:grpSpPr>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4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sp>
        <p:nvSpPr>
          <p:cNvPr id="8" name="Rectangle 7">
            <a:extLst>
              <a:ext uri="{FF2B5EF4-FFF2-40B4-BE49-F238E27FC236}">
                <a16:creationId xmlns:a16="http://schemas.microsoft.com/office/drawing/2014/main" id="{49E58B8D-8E54-4513-8D38-C89B9ED358DA}"/>
              </a:ext>
            </a:extLst>
          </p:cNvPr>
          <p:cNvSpPr/>
          <p:nvPr/>
        </p:nvSpPr>
        <p:spPr>
          <a:xfrm>
            <a:off x="6016826" y="2410689"/>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Resident Management External API</a:t>
            </a:r>
          </a:p>
        </p:txBody>
      </p:sp>
      <p:sp>
        <p:nvSpPr>
          <p:cNvPr id="9" name="Rectangle 8">
            <a:extLst>
              <a:ext uri="{FF2B5EF4-FFF2-40B4-BE49-F238E27FC236}">
                <a16:creationId xmlns:a16="http://schemas.microsoft.com/office/drawing/2014/main" id="{2341F374-F3B3-489C-BD46-2FAAD9906AC1}"/>
              </a:ext>
            </a:extLst>
          </p:cNvPr>
          <p:cNvSpPr/>
          <p:nvPr/>
        </p:nvSpPr>
        <p:spPr>
          <a:xfrm>
            <a:off x="8093028"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Care Management External API</a:t>
            </a:r>
          </a:p>
        </p:txBody>
      </p:sp>
      <p:sp>
        <p:nvSpPr>
          <p:cNvPr id="10" name="Rectangle 9">
            <a:extLst>
              <a:ext uri="{FF2B5EF4-FFF2-40B4-BE49-F238E27FC236}">
                <a16:creationId xmlns:a16="http://schemas.microsoft.com/office/drawing/2014/main" id="{F7601A97-6C44-4B7F-A2EC-D39821C6D10C}"/>
              </a:ext>
            </a:extLst>
          </p:cNvPr>
          <p:cNvSpPr/>
          <p:nvPr/>
        </p:nvSpPr>
        <p:spPr>
          <a:xfrm>
            <a:off x="10169230" y="2410688"/>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Lease Management External API</a:t>
            </a:r>
          </a:p>
        </p:txBody>
      </p:sp>
      <p:sp>
        <p:nvSpPr>
          <p:cNvPr id="5" name="Cylinder 4">
            <a:extLst>
              <a:ext uri="{FF2B5EF4-FFF2-40B4-BE49-F238E27FC236}">
                <a16:creationId xmlns:a16="http://schemas.microsoft.com/office/drawing/2014/main" id="{9EC3ADCF-EB36-4AB2-B737-D52641459965}"/>
              </a:ext>
            </a:extLst>
          </p:cNvPr>
          <p:cNvSpPr/>
          <p:nvPr/>
        </p:nvSpPr>
        <p:spPr>
          <a:xfrm>
            <a:off x="6361211" y="1595747"/>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1" name="Cylinder 10">
            <a:extLst>
              <a:ext uri="{FF2B5EF4-FFF2-40B4-BE49-F238E27FC236}">
                <a16:creationId xmlns:a16="http://schemas.microsoft.com/office/drawing/2014/main" id="{72828E58-98C6-441A-B79C-55494BB6E784}"/>
              </a:ext>
            </a:extLst>
          </p:cNvPr>
          <p:cNvSpPr/>
          <p:nvPr/>
        </p:nvSpPr>
        <p:spPr>
          <a:xfrm>
            <a:off x="8437412"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2" name="Cylinder 11">
            <a:extLst>
              <a:ext uri="{FF2B5EF4-FFF2-40B4-BE49-F238E27FC236}">
                <a16:creationId xmlns:a16="http://schemas.microsoft.com/office/drawing/2014/main" id="{B8E994F3-6F8F-4EE1-BC69-29D0202D3A85}"/>
              </a:ext>
            </a:extLst>
          </p:cNvPr>
          <p:cNvSpPr/>
          <p:nvPr/>
        </p:nvSpPr>
        <p:spPr>
          <a:xfrm>
            <a:off x="10513614"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4" name="Rectangle 13">
            <a:extLst>
              <a:ext uri="{FF2B5EF4-FFF2-40B4-BE49-F238E27FC236}">
                <a16:creationId xmlns:a16="http://schemas.microsoft.com/office/drawing/2014/main" id="{28B079DF-FC18-40EC-BA61-84BF9252E71E}"/>
              </a:ext>
            </a:extLst>
          </p:cNvPr>
          <p:cNvSpPr/>
          <p:nvPr/>
        </p:nvSpPr>
        <p:spPr>
          <a:xfrm>
            <a:off x="6016824" y="436420"/>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Resident Management</a:t>
            </a:r>
          </a:p>
        </p:txBody>
      </p:sp>
      <p:sp>
        <p:nvSpPr>
          <p:cNvPr id="15" name="Rectangle 14">
            <a:extLst>
              <a:ext uri="{FF2B5EF4-FFF2-40B4-BE49-F238E27FC236}">
                <a16:creationId xmlns:a16="http://schemas.microsoft.com/office/drawing/2014/main" id="{5397EEC0-3978-4F45-9D19-0A33DD622D1B}"/>
              </a:ext>
            </a:extLst>
          </p:cNvPr>
          <p:cNvSpPr/>
          <p:nvPr/>
        </p:nvSpPr>
        <p:spPr>
          <a:xfrm>
            <a:off x="8093028" y="427513"/>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Care Management</a:t>
            </a:r>
          </a:p>
        </p:txBody>
      </p:sp>
      <p:sp>
        <p:nvSpPr>
          <p:cNvPr id="16" name="Rectangle 15">
            <a:extLst>
              <a:ext uri="{FF2B5EF4-FFF2-40B4-BE49-F238E27FC236}">
                <a16:creationId xmlns:a16="http://schemas.microsoft.com/office/drawing/2014/main" id="{A81A3EC3-E9B8-4458-8EC8-32221C8FB6C3}"/>
              </a:ext>
            </a:extLst>
          </p:cNvPr>
          <p:cNvSpPr/>
          <p:nvPr/>
        </p:nvSpPr>
        <p:spPr>
          <a:xfrm>
            <a:off x="10169229" y="427512"/>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Lease Management</a:t>
            </a:r>
          </a:p>
        </p:txBody>
      </p:sp>
      <p:sp>
        <p:nvSpPr>
          <p:cNvPr id="18" name="Rectangle 17">
            <a:extLst>
              <a:ext uri="{FF2B5EF4-FFF2-40B4-BE49-F238E27FC236}">
                <a16:creationId xmlns:a16="http://schemas.microsoft.com/office/drawing/2014/main" id="{CFB1A36F-9D98-48E6-817B-7871B936DA4F}"/>
              </a:ext>
            </a:extLst>
          </p:cNvPr>
          <p:cNvSpPr/>
          <p:nvPr/>
        </p:nvSpPr>
        <p:spPr>
          <a:xfrm>
            <a:off x="1864421" y="3568535"/>
            <a:ext cx="10086107" cy="8193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API Management</a:t>
            </a:r>
          </a:p>
        </p:txBody>
      </p:sp>
      <p:sp>
        <p:nvSpPr>
          <p:cNvPr id="19" name="Rectangle 18">
            <a:extLst>
              <a:ext uri="{FF2B5EF4-FFF2-40B4-BE49-F238E27FC236}">
                <a16:creationId xmlns:a16="http://schemas.microsoft.com/office/drawing/2014/main" id="{CFA0FD99-7405-4797-9012-567CC1E9C466}"/>
              </a:ext>
            </a:extLst>
          </p:cNvPr>
          <p:cNvSpPr/>
          <p:nvPr/>
        </p:nvSpPr>
        <p:spPr>
          <a:xfrm>
            <a:off x="1864421" y="473231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Marketing Sites</a:t>
            </a:r>
          </a:p>
        </p:txBody>
      </p:sp>
      <p:sp>
        <p:nvSpPr>
          <p:cNvPr id="20" name="Rectangle 19">
            <a:extLst>
              <a:ext uri="{FF2B5EF4-FFF2-40B4-BE49-F238E27FC236}">
                <a16:creationId xmlns:a16="http://schemas.microsoft.com/office/drawing/2014/main" id="{D45E0FC2-FF78-451C-A20C-94D86B844E92}"/>
              </a:ext>
            </a:extLst>
          </p:cNvPr>
          <p:cNvSpPr/>
          <p:nvPr/>
        </p:nvSpPr>
        <p:spPr>
          <a:xfrm>
            <a:off x="3940624" y="4726376"/>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Portfolio Management</a:t>
            </a:r>
          </a:p>
        </p:txBody>
      </p:sp>
      <p:sp>
        <p:nvSpPr>
          <p:cNvPr id="21" name="Rectangle 20">
            <a:extLst>
              <a:ext uri="{FF2B5EF4-FFF2-40B4-BE49-F238E27FC236}">
                <a16:creationId xmlns:a16="http://schemas.microsoft.com/office/drawing/2014/main" id="{91C3A143-03FC-4B37-8966-B40D2AB460E9}"/>
              </a:ext>
            </a:extLst>
          </p:cNvPr>
          <p:cNvSpPr/>
          <p:nvPr/>
        </p:nvSpPr>
        <p:spPr>
          <a:xfrm>
            <a:off x="6016826" y="4726375"/>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Resident Management</a:t>
            </a:r>
          </a:p>
        </p:txBody>
      </p:sp>
      <p:sp>
        <p:nvSpPr>
          <p:cNvPr id="22" name="Rectangle 21">
            <a:extLst>
              <a:ext uri="{FF2B5EF4-FFF2-40B4-BE49-F238E27FC236}">
                <a16:creationId xmlns:a16="http://schemas.microsoft.com/office/drawing/2014/main" id="{AD531DFB-0CAE-4D50-B101-F4CEC445DFB7}"/>
              </a:ext>
            </a:extLst>
          </p:cNvPr>
          <p:cNvSpPr/>
          <p:nvPr/>
        </p:nvSpPr>
        <p:spPr>
          <a:xfrm>
            <a:off x="8093028"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Care Management</a:t>
            </a:r>
          </a:p>
        </p:txBody>
      </p:sp>
      <p:sp>
        <p:nvSpPr>
          <p:cNvPr id="23" name="Rectangle 22">
            <a:extLst>
              <a:ext uri="{FF2B5EF4-FFF2-40B4-BE49-F238E27FC236}">
                <a16:creationId xmlns:a16="http://schemas.microsoft.com/office/drawing/2014/main" id="{6BC2A777-82EB-4CBA-BE97-0312C350349B}"/>
              </a:ext>
            </a:extLst>
          </p:cNvPr>
          <p:cNvSpPr/>
          <p:nvPr/>
        </p:nvSpPr>
        <p:spPr>
          <a:xfrm>
            <a:off x="10169230" y="4726374"/>
            <a:ext cx="1781299" cy="8193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Lease Management</a:t>
            </a:r>
          </a:p>
        </p:txBody>
      </p:sp>
      <p:cxnSp>
        <p:nvCxnSpPr>
          <p:cNvPr id="27" name="Straight Connector 26">
            <a:extLst>
              <a:ext uri="{FF2B5EF4-FFF2-40B4-BE49-F238E27FC236}">
                <a16:creationId xmlns:a16="http://schemas.microsoft.com/office/drawing/2014/main" id="{EE200E13-6135-427E-9AF2-815650DAF168}"/>
              </a:ext>
            </a:extLst>
          </p:cNvPr>
          <p:cNvCxnSpPr>
            <a:stCxn id="14" idx="2"/>
            <a:endCxn id="5" idx="1"/>
          </p:cNvCxnSpPr>
          <p:nvPr/>
        </p:nvCxnSpPr>
        <p:spPr>
          <a:xfrm>
            <a:off x="6907474" y="1255817"/>
            <a:ext cx="2" cy="33993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129A3-F488-4745-9E0A-3FD150B3FC2B}"/>
              </a:ext>
            </a:extLst>
          </p:cNvPr>
          <p:cNvCxnSpPr>
            <a:stCxn id="15" idx="2"/>
            <a:endCxn id="11" idx="1"/>
          </p:cNvCxnSpPr>
          <p:nvPr/>
        </p:nvCxnSpPr>
        <p:spPr>
          <a:xfrm flipH="1">
            <a:off x="8983677" y="1246910"/>
            <a:ext cx="1"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A1BDAA-2A72-4D6F-B645-53D878BEE0A6}"/>
              </a:ext>
            </a:extLst>
          </p:cNvPr>
          <p:cNvCxnSpPr>
            <a:stCxn id="16" idx="2"/>
            <a:endCxn id="12" idx="1"/>
          </p:cNvCxnSpPr>
          <p:nvPr/>
        </p:nvCxnSpPr>
        <p:spPr>
          <a:xfrm>
            <a:off x="11059879" y="1246909"/>
            <a:ext cx="0"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532AC8-C110-4D69-9075-57CBFD971D37}"/>
              </a:ext>
            </a:extLst>
          </p:cNvPr>
          <p:cNvGrpSpPr/>
          <p:nvPr/>
        </p:nvGrpSpPr>
        <p:grpSpPr>
          <a:xfrm>
            <a:off x="1864422" y="4275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26163CF6-361C-46C7-8B3C-C9E922380FCB}"/>
              </a:ext>
            </a:extLst>
          </p:cNvPr>
          <p:cNvCxnSpPr>
            <a:stCxn id="5" idx="3"/>
            <a:endCxn id="8" idx="0"/>
          </p:cNvCxnSpPr>
          <p:nvPr/>
        </p:nvCxnSpPr>
        <p:spPr>
          <a:xfrm>
            <a:off x="6907476" y="2082635"/>
            <a:ext cx="0" cy="32805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594950-5BC0-4B53-B776-6BE340F475AB}"/>
              </a:ext>
            </a:extLst>
          </p:cNvPr>
          <p:cNvCxnSpPr>
            <a:stCxn id="11" idx="3"/>
            <a:endCxn id="9" idx="0"/>
          </p:cNvCxnSpPr>
          <p:nvPr/>
        </p:nvCxnSpPr>
        <p:spPr>
          <a:xfrm>
            <a:off x="8983677"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06C57F-6693-493E-BC24-2258F4565D4B}"/>
              </a:ext>
            </a:extLst>
          </p:cNvPr>
          <p:cNvCxnSpPr>
            <a:stCxn id="12" idx="3"/>
            <a:endCxn id="10" idx="0"/>
          </p:cNvCxnSpPr>
          <p:nvPr/>
        </p:nvCxnSpPr>
        <p:spPr>
          <a:xfrm>
            <a:off x="11059879" y="2072244"/>
            <a:ext cx="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3C0C3-D84D-4CF2-96ED-5B44D66E6F58}"/>
              </a:ext>
            </a:extLst>
          </p:cNvPr>
          <p:cNvCxnSpPr>
            <a:stCxn id="4" idx="2"/>
            <a:endCxn id="18" idx="0"/>
          </p:cNvCxnSpPr>
          <p:nvPr/>
        </p:nvCxnSpPr>
        <p:spPr>
          <a:xfrm>
            <a:off x="2755072" y="3230088"/>
            <a:ext cx="415240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B3676A-7960-48DB-8C62-1434C0964070}"/>
              </a:ext>
            </a:extLst>
          </p:cNvPr>
          <p:cNvCxnSpPr>
            <a:stCxn id="7" idx="2"/>
            <a:endCxn id="18" idx="0"/>
          </p:cNvCxnSpPr>
          <p:nvPr/>
        </p:nvCxnSpPr>
        <p:spPr>
          <a:xfrm>
            <a:off x="4831274" y="3230087"/>
            <a:ext cx="2076201"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4D7D2-C7F7-45CF-9F36-A527C407BD56}"/>
              </a:ext>
            </a:extLst>
          </p:cNvPr>
          <p:cNvCxnSpPr>
            <a:stCxn id="8" idx="2"/>
            <a:endCxn id="18" idx="0"/>
          </p:cNvCxnSpPr>
          <p:nvPr/>
        </p:nvCxnSpPr>
        <p:spPr>
          <a:xfrm flipH="1">
            <a:off x="6907475" y="3230086"/>
            <a:ext cx="1" cy="33844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5D21E4-76A0-440F-ABC8-C5257CD3BDDE}"/>
              </a:ext>
            </a:extLst>
          </p:cNvPr>
          <p:cNvCxnSpPr>
            <a:stCxn id="9" idx="2"/>
            <a:endCxn id="18" idx="0"/>
          </p:cNvCxnSpPr>
          <p:nvPr/>
        </p:nvCxnSpPr>
        <p:spPr>
          <a:xfrm flipH="1">
            <a:off x="6907475" y="3230085"/>
            <a:ext cx="2076203"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DA0801-D491-4A8A-B913-092E9993DB3A}"/>
              </a:ext>
            </a:extLst>
          </p:cNvPr>
          <p:cNvCxnSpPr>
            <a:stCxn id="10" idx="2"/>
            <a:endCxn id="18" idx="0"/>
          </p:cNvCxnSpPr>
          <p:nvPr/>
        </p:nvCxnSpPr>
        <p:spPr>
          <a:xfrm flipH="1">
            <a:off x="6907475" y="3230085"/>
            <a:ext cx="4152405" cy="3384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6F9A21-8364-470D-A7C7-A5DA98AF1A91}"/>
              </a:ext>
            </a:extLst>
          </p:cNvPr>
          <p:cNvCxnSpPr>
            <a:stCxn id="18" idx="2"/>
            <a:endCxn id="19" idx="0"/>
          </p:cNvCxnSpPr>
          <p:nvPr/>
        </p:nvCxnSpPr>
        <p:spPr>
          <a:xfrm flipH="1">
            <a:off x="2755071" y="4387932"/>
            <a:ext cx="4152404" cy="3443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442242-2581-4FAA-AD80-713CE007BE32}"/>
              </a:ext>
            </a:extLst>
          </p:cNvPr>
          <p:cNvCxnSpPr>
            <a:stCxn id="18" idx="2"/>
            <a:endCxn id="20" idx="0"/>
          </p:cNvCxnSpPr>
          <p:nvPr/>
        </p:nvCxnSpPr>
        <p:spPr>
          <a:xfrm flipH="1">
            <a:off x="4831274" y="4387932"/>
            <a:ext cx="2076201" cy="33844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46E698-E87F-4CAA-A0C1-76F28050F9F1}"/>
              </a:ext>
            </a:extLst>
          </p:cNvPr>
          <p:cNvCxnSpPr>
            <a:stCxn id="18" idx="2"/>
            <a:endCxn id="21" idx="0"/>
          </p:cNvCxnSpPr>
          <p:nvPr/>
        </p:nvCxnSpPr>
        <p:spPr>
          <a:xfrm>
            <a:off x="6907475" y="4387932"/>
            <a:ext cx="1" cy="338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EEECB0-B2B7-4CE2-88AB-0385E7F045D0}"/>
              </a:ext>
            </a:extLst>
          </p:cNvPr>
          <p:cNvCxnSpPr>
            <a:stCxn id="18" idx="2"/>
            <a:endCxn id="22" idx="0"/>
          </p:cNvCxnSpPr>
          <p:nvPr/>
        </p:nvCxnSpPr>
        <p:spPr>
          <a:xfrm>
            <a:off x="6907475" y="4387932"/>
            <a:ext cx="2076203"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76D745A-F00B-4675-A2FE-82C5EB1EC082}"/>
              </a:ext>
            </a:extLst>
          </p:cNvPr>
          <p:cNvCxnSpPr>
            <a:stCxn id="18" idx="2"/>
            <a:endCxn id="23" idx="0"/>
          </p:cNvCxnSpPr>
          <p:nvPr/>
        </p:nvCxnSpPr>
        <p:spPr>
          <a:xfrm>
            <a:off x="6907475" y="4387932"/>
            <a:ext cx="4152405" cy="3384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8169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18932 0.23333 " pathEditMode="relative" rAng="0" ptsTypes="AA">
                                      <p:cBhvr>
                                        <p:cTn id="6" dur="1000" fill="hold"/>
                                        <p:tgtEl>
                                          <p:spTgt spid="2"/>
                                        </p:tgtEl>
                                        <p:attrNameLst>
                                          <p:attrName>ppt_x</p:attrName>
                                          <p:attrName>ppt_y</p:attrName>
                                        </p:attrNameLst>
                                      </p:cBhvr>
                                      <p:rCtr x="9466" y="11667"/>
                                    </p:animMotion>
                                  </p:childTnLst>
                                </p:cTn>
                              </p:par>
                              <p:par>
                                <p:cTn id="7" presetID="9" presetClass="exit" presetSubtype="0" fill="hold" grpId="0" nodeType="withEffect">
                                  <p:stCondLst>
                                    <p:cond delay="25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9" presetClass="exit" presetSubtype="0" fill="hold" grpId="0" nodeType="withEffect">
                                  <p:stCondLst>
                                    <p:cond delay="25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xit" presetSubtype="0" fill="hold" grpId="0" nodeType="withEffect">
                                  <p:stCondLst>
                                    <p:cond delay="25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xit" presetSubtype="0" fill="hold" grpId="0" nodeType="withEffect">
                                  <p:stCondLst>
                                    <p:cond delay="250"/>
                                  </p:stCondLst>
                                  <p:childTnLst>
                                    <p:animEffect transition="out" filter="dissolv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9" presetClass="exit" presetSubtype="0" fill="hold" grpId="0" nodeType="withEffect">
                                  <p:stCondLst>
                                    <p:cond delay="25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25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25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9" presetClass="exit" presetSubtype="0" fill="hold" grpId="0" nodeType="withEffect">
                                  <p:stCondLst>
                                    <p:cond delay="250"/>
                                  </p:stCondLst>
                                  <p:childTnLst>
                                    <p:animEffect transition="out" filter="dissolv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9" presetClass="exit" presetSubtype="0" fill="hold" grpId="0" nodeType="withEffect">
                                  <p:stCondLst>
                                    <p:cond delay="250"/>
                                  </p:stCondLst>
                                  <p:childTnLst>
                                    <p:animEffect transition="out" filter="dissolv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9" presetClass="exit" presetSubtype="0" fill="hold" grpId="0" nodeType="withEffect">
                                  <p:stCondLst>
                                    <p:cond delay="250"/>
                                  </p:stCondLst>
                                  <p:childTnLst>
                                    <p:animEffect transition="out" filter="dissolv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9" presetClass="exit" presetSubtype="0" fill="hold" grpId="0" nodeType="withEffect">
                                  <p:stCondLst>
                                    <p:cond delay="25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9" presetClass="exit" presetSubtype="0" fill="hold" grpId="0" nodeType="withEffect">
                                  <p:stCondLst>
                                    <p:cond delay="250"/>
                                  </p:stCondLst>
                                  <p:childTnLst>
                                    <p:animEffect transition="out" filter="dissolv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9" presetClass="exit" presetSubtype="0" fill="hold" grpId="0" nodeType="withEffect">
                                  <p:stCondLst>
                                    <p:cond delay="25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grpId="0" nodeType="withEffect">
                                  <p:stCondLst>
                                    <p:cond delay="250"/>
                                  </p:stCondLst>
                                  <p:childTnLst>
                                    <p:animEffect transition="out" filter="dissolv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9" presetClass="exit" presetSubtype="0" fill="hold" grpId="0" nodeType="withEffect">
                                  <p:stCondLst>
                                    <p:cond delay="25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250"/>
                                  </p:stCondLst>
                                  <p:childTnLst>
                                    <p:animEffect transition="out" filter="dissolv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9" presetClass="exit" presetSubtype="0" fill="hold" nodeType="withEffect">
                                  <p:stCondLst>
                                    <p:cond delay="25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xit" presetSubtype="0" fill="hold" nodeType="withEffect">
                                  <p:stCondLst>
                                    <p:cond delay="25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25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nodeType="withEffect">
                                  <p:stCondLst>
                                    <p:cond delay="25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250"/>
                                  </p:stCondLst>
                                  <p:childTnLst>
                                    <p:animEffect transition="out" filter="dissolv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par>
                                <p:cTn id="70" presetID="9" presetClass="exit" presetSubtype="0" fill="hold" nodeType="withEffect">
                                  <p:stCondLst>
                                    <p:cond delay="250"/>
                                  </p:stCondLst>
                                  <p:childTnLst>
                                    <p:animEffect transition="out" filter="dissolv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9" presetClass="exit" presetSubtype="0" fill="hold" nodeType="withEffect">
                                  <p:stCondLst>
                                    <p:cond delay="250"/>
                                  </p:stCondLst>
                                  <p:childTnLst>
                                    <p:animEffect transition="out" filter="dissolv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9" presetClass="exit" presetSubtype="0" fill="hold" nodeType="withEffect">
                                  <p:stCondLst>
                                    <p:cond delay="250"/>
                                  </p:stCondLst>
                                  <p:childTnLst>
                                    <p:animEffect transition="out" filter="dissolve">
                                      <p:cBhvr>
                                        <p:cTn id="77" dur="500"/>
                                        <p:tgtEl>
                                          <p:spTgt spid="51"/>
                                        </p:tgtEl>
                                      </p:cBhvr>
                                    </p:animEffect>
                                    <p:set>
                                      <p:cBhvr>
                                        <p:cTn id="78" dur="1" fill="hold">
                                          <p:stCondLst>
                                            <p:cond delay="499"/>
                                          </p:stCondLst>
                                        </p:cTn>
                                        <p:tgtEl>
                                          <p:spTgt spid="51"/>
                                        </p:tgtEl>
                                        <p:attrNameLst>
                                          <p:attrName>style.visibility</p:attrName>
                                        </p:attrNameLst>
                                      </p:cBhvr>
                                      <p:to>
                                        <p:strVal val="hidden"/>
                                      </p:to>
                                    </p:set>
                                  </p:childTnLst>
                                </p:cTn>
                              </p:par>
                              <p:par>
                                <p:cTn id="79" presetID="9" presetClass="exit" presetSubtype="0" fill="hold" nodeType="withEffect">
                                  <p:stCondLst>
                                    <p:cond delay="250"/>
                                  </p:stCondLst>
                                  <p:childTnLst>
                                    <p:animEffect transition="out" filter="dissolv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9" presetClass="exit" presetSubtype="0" fill="hold" nodeType="withEffect">
                                  <p:stCondLst>
                                    <p:cond delay="250"/>
                                  </p:stCondLst>
                                  <p:childTnLst>
                                    <p:animEffect transition="out" filter="dissolv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9" presetClass="exit" presetSubtype="0" fill="hold" nodeType="withEffect">
                                  <p:stCondLst>
                                    <p:cond delay="250"/>
                                  </p:stCondLst>
                                  <p:childTnLst>
                                    <p:animEffect transition="out" filter="dissolv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9" presetClass="exit" presetSubtype="0" fill="hold" nodeType="withEffect">
                                  <p:stCondLst>
                                    <p:cond delay="250"/>
                                  </p:stCondLst>
                                  <p:childTnLst>
                                    <p:animEffect transition="out" filter="dissolve">
                                      <p:cBhvr>
                                        <p:cTn id="89" dur="500"/>
                                        <p:tgtEl>
                                          <p:spTgt spid="59"/>
                                        </p:tgtEl>
                                      </p:cBhvr>
                                    </p:animEffect>
                                    <p:set>
                                      <p:cBhvr>
                                        <p:cTn id="90" dur="1" fill="hold">
                                          <p:stCondLst>
                                            <p:cond delay="499"/>
                                          </p:stCondLst>
                                        </p:cTn>
                                        <p:tgtEl>
                                          <p:spTgt spid="59"/>
                                        </p:tgtEl>
                                        <p:attrNameLst>
                                          <p:attrName>style.visibility</p:attrName>
                                        </p:attrNameLst>
                                      </p:cBhvr>
                                      <p:to>
                                        <p:strVal val="hidden"/>
                                      </p:to>
                                    </p:set>
                                  </p:childTnLst>
                                </p:cTn>
                              </p:par>
                              <p:par>
                                <p:cTn id="91" presetID="9" presetClass="exit" presetSubtype="0" fill="hold" nodeType="withEffect">
                                  <p:stCondLst>
                                    <p:cond delay="250"/>
                                  </p:stCondLst>
                                  <p:childTnLst>
                                    <p:animEffect transition="out" filter="dissolv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9" presetClass="exit" presetSubtype="0" fill="hold" nodeType="withEffect">
                                  <p:stCondLst>
                                    <p:cond delay="250"/>
                                  </p:stCondLst>
                                  <p:childTnLst>
                                    <p:animEffect transition="out" filter="dissolve">
                                      <p:cBhvr>
                                        <p:cTn id="95" dur="500"/>
                                        <p:tgtEl>
                                          <p:spTgt spid="63"/>
                                        </p:tgtEl>
                                      </p:cBhvr>
                                    </p:animEffect>
                                    <p:set>
                                      <p:cBhvr>
                                        <p:cTn id="96" dur="1" fill="hold">
                                          <p:stCondLst>
                                            <p:cond delay="499"/>
                                          </p:stCondLst>
                                        </p:cTn>
                                        <p:tgtEl>
                                          <p:spTgt spid="63"/>
                                        </p:tgtEl>
                                        <p:attrNameLst>
                                          <p:attrName>style.visibility</p:attrName>
                                        </p:attrNameLst>
                                      </p:cBhvr>
                                      <p:to>
                                        <p:strVal val="hidden"/>
                                      </p:to>
                                    </p:set>
                                  </p:childTnLst>
                                </p:cTn>
                              </p:par>
                              <p:par>
                                <p:cTn id="97" presetID="9" presetClass="exit" presetSubtype="0" fill="hold" nodeType="withEffect">
                                  <p:stCondLst>
                                    <p:cond delay="250"/>
                                  </p:stCondLst>
                                  <p:childTnLst>
                                    <p:animEffect transition="out" filter="dissolve">
                                      <p:cBhvr>
                                        <p:cTn id="98" dur="500"/>
                                        <p:tgtEl>
                                          <p:spTgt spid="65"/>
                                        </p:tgtEl>
                                      </p:cBhvr>
                                    </p:animEffect>
                                    <p:set>
                                      <p:cBhvr>
                                        <p:cTn id="99"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P spid="11" grpId="0" animBg="1"/>
      <p:bldP spid="12"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EAD1A-4E42-4FCF-B011-0E1F5BFE4905}"/>
              </a:ext>
            </a:extLst>
          </p:cNvPr>
          <p:cNvPicPr>
            <a:picLocks noChangeAspect="1"/>
          </p:cNvPicPr>
          <p:nvPr/>
        </p:nvPicPr>
        <p:blipFill rotWithShape="1">
          <a:blip r:embed="rId2">
            <a:extLst>
              <a:ext uri="{28A0092B-C50C-407E-A947-70E740481C1C}">
                <a14:useLocalDpi xmlns:a14="http://schemas.microsoft.com/office/drawing/2010/main" val="0"/>
              </a:ext>
            </a:extLst>
          </a:blip>
          <a:srcRect l="28946" t="29957" r="27815" b="29351"/>
          <a:stretch/>
        </p:blipFill>
        <p:spPr>
          <a:xfrm>
            <a:off x="134587" y="104899"/>
            <a:ext cx="1385456" cy="1162794"/>
          </a:xfrm>
          <a:prstGeom prst="rect">
            <a:avLst/>
          </a:prstGeom>
        </p:spPr>
      </p:pic>
      <p:grpSp>
        <p:nvGrpSpPr>
          <p:cNvPr id="2" name="Group 1">
            <a:extLst>
              <a:ext uri="{FF2B5EF4-FFF2-40B4-BE49-F238E27FC236}">
                <a16:creationId xmlns:a16="http://schemas.microsoft.com/office/drawing/2014/main" id="{4B40209F-756D-4EBC-A48E-1702393B13C6}"/>
              </a:ext>
            </a:extLst>
          </p:cNvPr>
          <p:cNvGrpSpPr/>
          <p:nvPr/>
        </p:nvGrpSpPr>
        <p:grpSpPr>
          <a:xfrm>
            <a:off x="4167249" y="2027711"/>
            <a:ext cx="3857501" cy="2802577"/>
            <a:chOff x="1864422" y="427511"/>
            <a:chExt cx="3857501" cy="2802577"/>
          </a:xfrm>
        </p:grpSpPr>
        <p:sp>
          <p:nvSpPr>
            <p:cNvPr id="4" name="Rectangle 3">
              <a:extLst>
                <a:ext uri="{FF2B5EF4-FFF2-40B4-BE49-F238E27FC236}">
                  <a16:creationId xmlns:a16="http://schemas.microsoft.com/office/drawing/2014/main" id="{232A1958-1C94-41AB-9C9B-661C7FB379A7}"/>
                </a:ext>
              </a:extLst>
            </p:cNvPr>
            <p:cNvSpPr/>
            <p:nvPr/>
          </p:nvSpPr>
          <p:spPr>
            <a:xfrm>
              <a:off x="1864422" y="2410691"/>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Listing Services</a:t>
              </a:r>
            </a:p>
          </p:txBody>
        </p:sp>
        <p:sp>
          <p:nvSpPr>
            <p:cNvPr id="7" name="Rectangle 6">
              <a:extLst>
                <a:ext uri="{FF2B5EF4-FFF2-40B4-BE49-F238E27FC236}">
                  <a16:creationId xmlns:a16="http://schemas.microsoft.com/office/drawing/2014/main" id="{0320624D-D284-469A-95BA-2EF7C42F2EF3}"/>
                </a:ext>
              </a:extLst>
            </p:cNvPr>
            <p:cNvSpPr/>
            <p:nvPr/>
          </p:nvSpPr>
          <p:spPr>
            <a:xfrm>
              <a:off x="3940624" y="2410690"/>
              <a:ext cx="1781299" cy="81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Portfolio Management External API</a:t>
              </a:r>
            </a:p>
          </p:txBody>
        </p:sp>
        <p:sp>
          <p:nvSpPr>
            <p:cNvPr id="13" name="Cylinder 12">
              <a:extLst>
                <a:ext uri="{FF2B5EF4-FFF2-40B4-BE49-F238E27FC236}">
                  <a16:creationId xmlns:a16="http://schemas.microsoft.com/office/drawing/2014/main" id="{938982D5-9455-4BB7-B640-70246B1642F2}"/>
                </a:ext>
              </a:extLst>
            </p:cNvPr>
            <p:cNvSpPr/>
            <p:nvPr/>
          </p:nvSpPr>
          <p:spPr>
            <a:xfrm>
              <a:off x="3251860" y="1585356"/>
              <a:ext cx="1092530" cy="4868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17" name="Rectangle 16">
              <a:extLst>
                <a:ext uri="{FF2B5EF4-FFF2-40B4-BE49-F238E27FC236}">
                  <a16:creationId xmlns:a16="http://schemas.microsoft.com/office/drawing/2014/main" id="{0A6D5C7F-E959-4D9F-9BCF-9D172E07C650}"/>
                </a:ext>
              </a:extLst>
            </p:cNvPr>
            <p:cNvSpPr/>
            <p:nvPr/>
          </p:nvSpPr>
          <p:spPr>
            <a:xfrm>
              <a:off x="2907475" y="427511"/>
              <a:ext cx="1781299" cy="819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Portfolio Management</a:t>
              </a:r>
            </a:p>
          </p:txBody>
        </p:sp>
        <p:cxnSp>
          <p:nvCxnSpPr>
            <p:cNvPr id="25" name="Straight Connector 24">
              <a:extLst>
                <a:ext uri="{FF2B5EF4-FFF2-40B4-BE49-F238E27FC236}">
                  <a16:creationId xmlns:a16="http://schemas.microsoft.com/office/drawing/2014/main" id="{C5A3BCFC-0C0B-4AB1-ADC1-5D0FA5C711A8}"/>
                </a:ext>
              </a:extLst>
            </p:cNvPr>
            <p:cNvCxnSpPr>
              <a:stCxn id="17" idx="2"/>
              <a:endCxn id="13" idx="1"/>
            </p:cNvCxnSpPr>
            <p:nvPr/>
          </p:nvCxnSpPr>
          <p:spPr>
            <a:xfrm>
              <a:off x="3798125" y="1246908"/>
              <a:ext cx="0" cy="33844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36903-3EAE-4874-B3AD-DAF32341C3D5}"/>
                </a:ext>
              </a:extLst>
            </p:cNvPr>
            <p:cNvCxnSpPr>
              <a:stCxn id="13" idx="3"/>
              <a:endCxn id="4" idx="0"/>
            </p:cNvCxnSpPr>
            <p:nvPr/>
          </p:nvCxnSpPr>
          <p:spPr>
            <a:xfrm flipH="1">
              <a:off x="2755072" y="2072244"/>
              <a:ext cx="1043053" cy="33844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CBCCF6-96B0-4AAF-B120-58F0E1E3280F}"/>
                </a:ext>
              </a:extLst>
            </p:cNvPr>
            <p:cNvCxnSpPr>
              <a:stCxn id="13" idx="3"/>
              <a:endCxn id="7" idx="0"/>
            </p:cNvCxnSpPr>
            <p:nvPr/>
          </p:nvCxnSpPr>
          <p:spPr>
            <a:xfrm>
              <a:off x="3798125" y="2072244"/>
              <a:ext cx="1033149" cy="3384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6996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CRUD Operations using HTTP Trigger</a:t>
            </a:r>
          </a:p>
        </p:txBody>
      </p:sp>
    </p:spTree>
    <p:extLst>
      <p:ext uri="{BB962C8B-B14F-4D97-AF65-F5344CB8AC3E}">
        <p14:creationId xmlns:p14="http://schemas.microsoft.com/office/powerpoint/2010/main" val="2929131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Generating Open API Details for Endpoints</a:t>
            </a:r>
          </a:p>
        </p:txBody>
      </p:sp>
    </p:spTree>
    <p:extLst>
      <p:ext uri="{BB962C8B-B14F-4D97-AF65-F5344CB8AC3E}">
        <p14:creationId xmlns:p14="http://schemas.microsoft.com/office/powerpoint/2010/main" val="12936491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1446550"/>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Using the Azure SQL Bindings</a:t>
            </a:r>
          </a:p>
        </p:txBody>
      </p:sp>
    </p:spTree>
    <p:extLst>
      <p:ext uri="{BB962C8B-B14F-4D97-AF65-F5344CB8AC3E}">
        <p14:creationId xmlns:p14="http://schemas.microsoft.com/office/powerpoint/2010/main" val="346503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A2C738-AC96-4EBD-AB86-8F05239C8785}"/>
              </a:ext>
            </a:extLst>
          </p:cNvPr>
          <p:cNvSpPr txBox="1"/>
          <p:nvPr/>
        </p:nvSpPr>
        <p:spPr>
          <a:xfrm>
            <a:off x="1652154" y="1997839"/>
            <a:ext cx="8887689" cy="286232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a:p>
            <a:pPr algn="ctr"/>
            <a:r>
              <a:rPr lang="en-US" sz="6000" dirty="0">
                <a:solidFill>
                  <a:srgbClr val="009CE9"/>
                </a:solidFill>
                <a:latin typeface="Kamerik205 8" panose="020B0803030600020004" pitchFamily="34" charset="0"/>
              </a:rPr>
              <a:t>Azure Functions</a:t>
            </a:r>
          </a:p>
        </p:txBody>
      </p:sp>
    </p:spTree>
    <p:extLst>
      <p:ext uri="{BB962C8B-B14F-4D97-AF65-F5344CB8AC3E}">
        <p14:creationId xmlns:p14="http://schemas.microsoft.com/office/powerpoint/2010/main" val="7051433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00651 -0.26481 " pathEditMode="relative" rAng="0" ptsTypes="AA">
                                      <p:cBhvr>
                                        <p:cTn id="6" dur="1000" fill="hold"/>
                                        <p:tgtEl>
                                          <p:spTgt spid="12"/>
                                        </p:tgtEl>
                                        <p:attrNameLst>
                                          <p:attrName>ppt_x</p:attrName>
                                          <p:attrName>ppt_y</p:attrName>
                                        </p:attrNameLst>
                                      </p:cBhvr>
                                      <p:rCtr x="326" y="-1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B7-5C12-4054-A5C8-7F69CBAD05C6}"/>
              </a:ext>
            </a:extLst>
          </p:cNvPr>
          <p:cNvSpPr>
            <a:spLocks noGrp="1"/>
          </p:cNvSpPr>
          <p:nvPr>
            <p:ph type="title"/>
          </p:nvPr>
        </p:nvSpPr>
        <p:spPr/>
        <p:txBody>
          <a:bodyPr>
            <a:normAutofit fontScale="90000"/>
          </a:bodyPr>
          <a:lstStyle/>
          <a:p>
            <a:r>
              <a:rPr lang="en-US" dirty="0"/>
              <a:t>Serverless Microservice REST API Demo</a:t>
            </a:r>
          </a:p>
        </p:txBody>
      </p:sp>
      <p:pic>
        <p:nvPicPr>
          <p:cNvPr id="5" name="Content Placeholder 4">
            <a:extLst>
              <a:ext uri="{FF2B5EF4-FFF2-40B4-BE49-F238E27FC236}">
                <a16:creationId xmlns:a16="http://schemas.microsoft.com/office/drawing/2014/main" id="{03129753-7DA0-4DBD-89E3-E8644642A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923544"/>
            <a:ext cx="7836930" cy="5541264"/>
          </a:xfrm>
        </p:spPr>
      </p:pic>
      <p:sp>
        <p:nvSpPr>
          <p:cNvPr id="6" name="TextBox 5">
            <a:extLst>
              <a:ext uri="{FF2B5EF4-FFF2-40B4-BE49-F238E27FC236}">
                <a16:creationId xmlns:a16="http://schemas.microsoft.com/office/drawing/2014/main" id="{B43C0A63-FC01-4FC4-8697-228AECD21AE4}"/>
              </a:ext>
            </a:extLst>
          </p:cNvPr>
          <p:cNvSpPr txBox="1"/>
          <p:nvPr/>
        </p:nvSpPr>
        <p:spPr>
          <a:xfrm>
            <a:off x="6303265" y="1389888"/>
            <a:ext cx="5614415" cy="2123658"/>
          </a:xfrm>
          <a:prstGeom prst="rect">
            <a:avLst/>
          </a:prstGeom>
          <a:noFill/>
        </p:spPr>
        <p:txBody>
          <a:bodyPr wrap="square" rtlCol="0">
            <a:spAutoFit/>
          </a:bodyPr>
          <a:lstStyle/>
          <a:p>
            <a:pPr algn="ctr"/>
            <a:r>
              <a:rPr lang="en-US" sz="4400" dirty="0">
                <a:solidFill>
                  <a:srgbClr val="00B050"/>
                </a:solidFill>
                <a:latin typeface="Kamerik205 8" panose="020B0803030600020004" pitchFamily="34" charset="0"/>
              </a:rPr>
              <a:t>Keeping Reference Data Up to Date</a:t>
            </a:r>
          </a:p>
        </p:txBody>
      </p:sp>
    </p:spTree>
    <p:extLst>
      <p:ext uri="{BB962C8B-B14F-4D97-AF65-F5344CB8AC3E}">
        <p14:creationId xmlns:p14="http://schemas.microsoft.com/office/powerpoint/2010/main" val="13667519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F0EE-F016-4A3A-95F9-92B8F75E15A6}"/>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121A36DC-FF34-4C9E-B710-EA5F2BFA2B87}"/>
              </a:ext>
            </a:extLst>
          </p:cNvPr>
          <p:cNvSpPr>
            <a:spLocks noGrp="1"/>
          </p:cNvSpPr>
          <p:nvPr>
            <p:ph type="body" idx="1"/>
          </p:nvPr>
        </p:nvSpPr>
        <p:spPr/>
        <p:txBody>
          <a:bodyPr/>
          <a:lstStyle/>
          <a:p>
            <a:r>
              <a:rPr lang="en-US" dirty="0"/>
              <a:t>Building Microservice REST APIs Using Azure Functions</a:t>
            </a:r>
          </a:p>
        </p:txBody>
      </p:sp>
    </p:spTree>
    <p:extLst>
      <p:ext uri="{BB962C8B-B14F-4D97-AF65-F5344CB8AC3E}">
        <p14:creationId xmlns:p14="http://schemas.microsoft.com/office/powerpoint/2010/main" val="634772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601446" cy="1015663"/>
          </a:xfrm>
          <a:prstGeom prst="rect">
            <a:avLst/>
          </a:prstGeom>
          <a:noFill/>
        </p:spPr>
        <p:txBody>
          <a:bodyPr wrap="none" rtlCol="0">
            <a:spAutoFit/>
          </a:bodyPr>
          <a:lstStyle/>
          <a:p>
            <a:pPr algn="ctr"/>
            <a:r>
              <a:rPr lang="en-US" sz="6000" dirty="0">
                <a:solidFill>
                  <a:srgbClr val="00B050"/>
                </a:solidFill>
                <a:latin typeface="Kamerik205 8" panose="020B0803030600020004" pitchFamily="34" charset="0"/>
              </a:rPr>
              <a:t>Avoid long running functions</a:t>
            </a:r>
          </a:p>
        </p:txBody>
      </p:sp>
    </p:spTree>
    <p:extLst>
      <p:ext uri="{BB962C8B-B14F-4D97-AF65-F5344CB8AC3E}">
        <p14:creationId xmlns:p14="http://schemas.microsoft.com/office/powerpoint/2010/main" val="30879492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cross functional communication</a:t>
            </a:r>
          </a:p>
        </p:txBody>
      </p:sp>
    </p:spTree>
    <p:extLst>
      <p:ext uri="{BB962C8B-B14F-4D97-AF65-F5344CB8AC3E}">
        <p14:creationId xmlns:p14="http://schemas.microsoft.com/office/powerpoint/2010/main" val="18423999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Write functions to be stateless</a:t>
            </a:r>
          </a:p>
        </p:txBody>
      </p:sp>
    </p:spTree>
    <p:extLst>
      <p:ext uri="{BB962C8B-B14F-4D97-AF65-F5344CB8AC3E}">
        <p14:creationId xmlns:p14="http://schemas.microsoft.com/office/powerpoint/2010/main" val="1678855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Organize functions for performance and scaling</a:t>
            </a:r>
          </a:p>
        </p:txBody>
      </p:sp>
    </p:spTree>
    <p:extLst>
      <p:ext uri="{BB962C8B-B14F-4D97-AF65-F5344CB8AC3E}">
        <p14:creationId xmlns:p14="http://schemas.microsoft.com/office/powerpoint/2010/main" val="25170047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Share and manage connections</a:t>
            </a:r>
          </a:p>
        </p:txBody>
      </p:sp>
    </p:spTree>
    <p:extLst>
      <p:ext uri="{BB962C8B-B14F-4D97-AF65-F5344CB8AC3E}">
        <p14:creationId xmlns:p14="http://schemas.microsoft.com/office/powerpoint/2010/main" val="26106221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Avoid sharing storage accounts</a:t>
            </a:r>
          </a:p>
        </p:txBody>
      </p:sp>
    </p:spTree>
    <p:extLst>
      <p:ext uri="{BB962C8B-B14F-4D97-AF65-F5344CB8AC3E}">
        <p14:creationId xmlns:p14="http://schemas.microsoft.com/office/powerpoint/2010/main" val="3394381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231-9C09-4EAA-AA19-3B5324307C07}"/>
              </a:ext>
            </a:extLst>
          </p:cNvPr>
          <p:cNvSpPr>
            <a:spLocks noGrp="1"/>
          </p:cNvSpPr>
          <p:nvPr>
            <p:ph type="title"/>
          </p:nvPr>
        </p:nvSpPr>
        <p:spPr/>
        <p:txBody>
          <a:bodyPr>
            <a:normAutofit fontScale="90000"/>
          </a:bodyPr>
          <a:lstStyle/>
          <a:p>
            <a:r>
              <a:rPr lang="en-US" dirty="0"/>
              <a:t>Best Practices</a:t>
            </a:r>
          </a:p>
        </p:txBody>
      </p:sp>
      <p:sp>
        <p:nvSpPr>
          <p:cNvPr id="3" name="TextBox 2">
            <a:extLst>
              <a:ext uri="{FF2B5EF4-FFF2-40B4-BE49-F238E27FC236}">
                <a16:creationId xmlns:a16="http://schemas.microsoft.com/office/drawing/2014/main" id="{9F43E99D-74EF-4A1E-BF5D-B5EA58B64D5E}"/>
              </a:ext>
            </a:extLst>
          </p:cNvPr>
          <p:cNvSpPr txBox="1"/>
          <p:nvPr/>
        </p:nvSpPr>
        <p:spPr>
          <a:xfrm>
            <a:off x="284609" y="1823888"/>
            <a:ext cx="11488291" cy="1938992"/>
          </a:xfrm>
          <a:prstGeom prst="rect">
            <a:avLst/>
          </a:prstGeom>
          <a:noFill/>
        </p:spPr>
        <p:txBody>
          <a:bodyPr wrap="square" rtlCol="0">
            <a:spAutoFit/>
          </a:bodyPr>
          <a:lstStyle/>
          <a:p>
            <a:pPr algn="ctr"/>
            <a:r>
              <a:rPr lang="en-US" sz="6000" dirty="0">
                <a:solidFill>
                  <a:srgbClr val="00B050"/>
                </a:solidFill>
                <a:latin typeface="Kamerik205 8" panose="020B0803030600020004" pitchFamily="34" charset="0"/>
              </a:rPr>
              <a:t>Use async code but avoid blocking calls</a:t>
            </a:r>
          </a:p>
        </p:txBody>
      </p:sp>
    </p:spTree>
    <p:extLst>
      <p:ext uri="{BB962C8B-B14F-4D97-AF65-F5344CB8AC3E}">
        <p14:creationId xmlns:p14="http://schemas.microsoft.com/office/powerpoint/2010/main" val="31649209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70508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3A050-C6CD-412E-83A2-7B8B25955641}"/>
              </a:ext>
            </a:extLst>
          </p:cNvPr>
          <p:cNvSpPr txBox="1"/>
          <p:nvPr/>
        </p:nvSpPr>
        <p:spPr>
          <a:xfrm>
            <a:off x="1652155" y="188703"/>
            <a:ext cx="8887689" cy="1938992"/>
          </a:xfrm>
          <a:prstGeom prst="rect">
            <a:avLst/>
          </a:prstGeom>
          <a:noFill/>
        </p:spPr>
        <p:txBody>
          <a:bodyPr wrap="none" rtlCol="0">
            <a:spAutoFit/>
          </a:bodyPr>
          <a:lstStyle/>
          <a:p>
            <a:pPr algn="ctr"/>
            <a:r>
              <a:rPr lang="en-US" sz="6000" dirty="0">
                <a:solidFill>
                  <a:srgbClr val="009CE9"/>
                </a:solidFill>
                <a:latin typeface="Kamerik205 8" panose="020B0803030600020004" pitchFamily="34" charset="0"/>
              </a:rPr>
              <a:t>Building Microservice</a:t>
            </a:r>
          </a:p>
          <a:p>
            <a:pPr algn="ctr"/>
            <a:r>
              <a:rPr lang="en-US" sz="6000" dirty="0">
                <a:solidFill>
                  <a:srgbClr val="009CE9"/>
                </a:solidFill>
                <a:latin typeface="Kamerik205 8" panose="020B0803030600020004" pitchFamily="34" charset="0"/>
              </a:rPr>
              <a:t>REST APIs Using</a:t>
            </a:r>
          </a:p>
        </p:txBody>
      </p:sp>
      <p:sp>
        <p:nvSpPr>
          <p:cNvPr id="11" name="TextBox 10">
            <a:extLst>
              <a:ext uri="{FF2B5EF4-FFF2-40B4-BE49-F238E27FC236}">
                <a16:creationId xmlns:a16="http://schemas.microsoft.com/office/drawing/2014/main" id="{1B9C2192-3C4E-4319-A0BA-7A432B9DC33F}"/>
              </a:ext>
            </a:extLst>
          </p:cNvPr>
          <p:cNvSpPr txBox="1"/>
          <p:nvPr/>
        </p:nvSpPr>
        <p:spPr>
          <a:xfrm>
            <a:off x="5069729" y="223119"/>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14" name="TextBox 13">
            <a:extLst>
              <a:ext uri="{FF2B5EF4-FFF2-40B4-BE49-F238E27FC236}">
                <a16:creationId xmlns:a16="http://schemas.microsoft.com/office/drawing/2014/main" id="{B620C550-27C5-4AD7-9CBF-4E6952753F98}"/>
              </a:ext>
            </a:extLst>
          </p:cNvPr>
          <p:cNvSpPr txBox="1"/>
          <p:nvPr/>
        </p:nvSpPr>
        <p:spPr>
          <a:xfrm>
            <a:off x="2872297" y="1137970"/>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15" name="TextBox 14">
            <a:extLst>
              <a:ext uri="{FF2B5EF4-FFF2-40B4-BE49-F238E27FC236}">
                <a16:creationId xmlns:a16="http://schemas.microsoft.com/office/drawing/2014/main" id="{0D465FD1-0BD3-4CC6-A871-D5178B93145D}"/>
              </a:ext>
            </a:extLst>
          </p:cNvPr>
          <p:cNvSpPr txBox="1"/>
          <p:nvPr/>
        </p:nvSpPr>
        <p:spPr>
          <a:xfrm>
            <a:off x="5042922" y="1138764"/>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sp>
        <p:nvSpPr>
          <p:cNvPr id="19" name="TextBox 18">
            <a:extLst>
              <a:ext uri="{FF2B5EF4-FFF2-40B4-BE49-F238E27FC236}">
                <a16:creationId xmlns:a16="http://schemas.microsoft.com/office/drawing/2014/main" id="{12FD36D0-1C11-4265-92A0-E9A26482CDAC}"/>
              </a:ext>
            </a:extLst>
          </p:cNvPr>
          <p:cNvSpPr txBox="1"/>
          <p:nvPr/>
        </p:nvSpPr>
        <p:spPr>
          <a:xfrm>
            <a:off x="2688801" y="2017765"/>
            <a:ext cx="6813154" cy="1015663"/>
          </a:xfrm>
          <a:prstGeom prst="rect">
            <a:avLst/>
          </a:prstGeom>
          <a:noFill/>
        </p:spPr>
        <p:txBody>
          <a:bodyPr wrap="square">
            <a:spAutoFit/>
          </a:bodyPr>
          <a:lstStyle/>
          <a:p>
            <a:pPr algn="ctr"/>
            <a:r>
              <a:rPr lang="en-US" sz="6000" dirty="0">
                <a:solidFill>
                  <a:srgbClr val="009CE9"/>
                </a:solidFill>
                <a:latin typeface="Kamerik205 8" panose="020B0803030600020004" pitchFamily="34" charset="0"/>
              </a:rPr>
              <a:t>Azure Functions</a:t>
            </a:r>
          </a:p>
        </p:txBody>
      </p:sp>
      <p:sp>
        <p:nvSpPr>
          <p:cNvPr id="16" name="TextBox 15">
            <a:extLst>
              <a:ext uri="{FF2B5EF4-FFF2-40B4-BE49-F238E27FC236}">
                <a16:creationId xmlns:a16="http://schemas.microsoft.com/office/drawing/2014/main" id="{2AE735DF-F483-4FDE-B0C8-F867CCF37EBE}"/>
              </a:ext>
            </a:extLst>
          </p:cNvPr>
          <p:cNvSpPr txBox="1"/>
          <p:nvPr/>
        </p:nvSpPr>
        <p:spPr>
          <a:xfrm>
            <a:off x="3767124" y="2052181"/>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Tree>
    <p:extLst>
      <p:ext uri="{BB962C8B-B14F-4D97-AF65-F5344CB8AC3E}">
        <p14:creationId xmlns:p14="http://schemas.microsoft.com/office/powerpoint/2010/main" val="34589100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33333E-6 -1.48148E-6 L -0.36706 0.47894 " pathEditMode="relative" rAng="0" ptsTypes="AA">
                                      <p:cBhvr>
                                        <p:cTn id="10" dur="750" fill="hold"/>
                                        <p:tgtEl>
                                          <p:spTgt spid="11"/>
                                        </p:tgtEl>
                                        <p:attrNameLst>
                                          <p:attrName>ppt_x</p:attrName>
                                          <p:attrName>ppt_y</p:attrName>
                                        </p:attrNameLst>
                                      </p:cBhvr>
                                      <p:rCtr x="-18359" y="23935"/>
                                    </p:animMotion>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childTnLst>
                          </p:cTn>
                        </p:par>
                        <p:par>
                          <p:cTn id="15" fill="hold">
                            <p:stCondLst>
                              <p:cond delay="1250"/>
                            </p:stCondLst>
                            <p:childTnLst>
                              <p:par>
                                <p:cTn id="16" presetID="42" presetClass="path" presetSubtype="0" accel="50000" decel="50000" fill="hold" grpId="1" nodeType="afterEffect">
                                  <p:stCondLst>
                                    <p:cond delay="0"/>
                                  </p:stCondLst>
                                  <p:childTnLst>
                                    <p:animMotion origin="layout" path="M 4.16667E-7 3.7037E-6 L 0.46602 0.34606 " pathEditMode="relative" rAng="0" ptsTypes="AA">
                                      <p:cBhvr>
                                        <p:cTn id="17" dur="750" fill="hold"/>
                                        <p:tgtEl>
                                          <p:spTgt spid="14"/>
                                        </p:tgtEl>
                                        <p:attrNameLst>
                                          <p:attrName>ppt_x</p:attrName>
                                          <p:attrName>ppt_y</p:attrName>
                                        </p:attrNameLst>
                                      </p:cBhvr>
                                      <p:rCtr x="23294" y="1729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par>
                          <p:cTn id="22" fill="hold">
                            <p:stCondLst>
                              <p:cond delay="2250"/>
                            </p:stCondLst>
                            <p:childTnLst>
                              <p:par>
                                <p:cTn id="23" presetID="42" presetClass="path" presetSubtype="0" accel="50000" decel="50000" fill="hold" grpId="1" nodeType="afterEffect">
                                  <p:stCondLst>
                                    <p:cond delay="0"/>
                                  </p:stCondLst>
                                  <p:childTnLst>
                                    <p:animMotion origin="layout" path="M 0.00013 3.7037E-6 L -0.21797 0.56134 " pathEditMode="relative" rAng="0" ptsTypes="AA">
                                      <p:cBhvr>
                                        <p:cTn id="24" dur="750" fill="hold"/>
                                        <p:tgtEl>
                                          <p:spTgt spid="15"/>
                                        </p:tgtEl>
                                        <p:attrNameLst>
                                          <p:attrName>ppt_x</p:attrName>
                                          <p:attrName>ppt_y</p:attrName>
                                        </p:attrNameLst>
                                      </p:cBhvr>
                                      <p:rCtr x="-10911" y="28056"/>
                                    </p:animMotion>
                                  </p:childTnLst>
                                </p:cTn>
                              </p:par>
                            </p:childTnLst>
                          </p:cTn>
                        </p:par>
                        <p:par>
                          <p:cTn id="25" fill="hold">
                            <p:stCondLst>
                              <p:cond delay="3000"/>
                            </p:stCondLst>
                            <p:childTnLst>
                              <p:par>
                                <p:cTn id="26" presetID="9" presetClass="exit" presetSubtype="0" fill="hold" grpId="0" nodeType="afterEffect">
                                  <p:stCondLst>
                                    <p:cond delay="0"/>
                                  </p:stCondLst>
                                  <p:childTnLst>
                                    <p:animEffect transition="out" filter="dissolve">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250"/>
                                        <p:tgtEl>
                                          <p:spTgt spid="16"/>
                                        </p:tgtEl>
                                      </p:cBhvr>
                                    </p:animEffect>
                                  </p:childTnLst>
                                </p:cTn>
                              </p:par>
                            </p:childTnLst>
                          </p:cTn>
                        </p:par>
                        <p:par>
                          <p:cTn id="32" fill="hold">
                            <p:stCondLst>
                              <p:cond delay="3250"/>
                            </p:stCondLst>
                            <p:childTnLst>
                              <p:par>
                                <p:cTn id="33" presetID="42" presetClass="path" presetSubtype="0" accel="50000" decel="50000" fill="hold" grpId="1" nodeType="afterEffect">
                                  <p:stCondLst>
                                    <p:cond delay="0"/>
                                  </p:stCondLst>
                                  <p:childTnLst>
                                    <p:animMotion origin="layout" path="M 2.08333E-6 3.7037E-7 L 0.28685 0.42778 " pathEditMode="relative" rAng="0" ptsTypes="AA">
                                      <p:cBhvr>
                                        <p:cTn id="34" dur="750" fill="hold"/>
                                        <p:tgtEl>
                                          <p:spTgt spid="16"/>
                                        </p:tgtEl>
                                        <p:attrNameLst>
                                          <p:attrName>ppt_x</p:attrName>
                                          <p:attrName>ppt_y</p:attrName>
                                        </p:attrNameLst>
                                      </p:cBhvr>
                                      <p:rCtr x="14336" y="21389"/>
                                    </p:animMotion>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5" grpId="0"/>
      <p:bldP spid="15" grpId="1"/>
      <p:bldP spid="19" grpId="0"/>
      <p:bldP spid="19" grpId="1"/>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AB8809-C1A0-454A-B7EE-9391FAD7FDBE}"/>
              </a:ext>
            </a:extLst>
          </p:cNvPr>
          <p:cNvGrpSpPr/>
          <p:nvPr/>
        </p:nvGrpSpPr>
        <p:grpSpPr>
          <a:xfrm>
            <a:off x="587478" y="3512008"/>
            <a:ext cx="11142405" cy="2492309"/>
            <a:chOff x="587478" y="3512008"/>
            <a:chExt cx="11142405" cy="2492309"/>
          </a:xfrm>
        </p:grpSpPr>
        <p:sp>
          <p:nvSpPr>
            <p:cNvPr id="4" name="TextBox 3">
              <a:extLst>
                <a:ext uri="{FF2B5EF4-FFF2-40B4-BE49-F238E27FC236}">
                  <a16:creationId xmlns:a16="http://schemas.microsoft.com/office/drawing/2014/main" id="{1782C395-53A3-4B82-8CA0-FED9079E2ECB}"/>
                </a:ext>
              </a:extLst>
            </p:cNvPr>
            <p:cNvSpPr txBox="1"/>
            <p:nvPr/>
          </p:nvSpPr>
          <p:spPr>
            <a:xfrm>
              <a:off x="587478" y="3512008"/>
              <a:ext cx="5508522"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Microservice</a:t>
              </a:r>
              <a:endParaRPr lang="en-US" sz="6000" dirty="0">
                <a:solidFill>
                  <a:srgbClr val="FF0000"/>
                </a:solidFill>
              </a:endParaRPr>
            </a:p>
          </p:txBody>
        </p:sp>
        <p:sp>
          <p:nvSpPr>
            <p:cNvPr id="6" name="TextBox 5">
              <a:extLst>
                <a:ext uri="{FF2B5EF4-FFF2-40B4-BE49-F238E27FC236}">
                  <a16:creationId xmlns:a16="http://schemas.microsoft.com/office/drawing/2014/main" id="{125FA59E-BA3A-4F90-9618-BFE095AB5845}"/>
                </a:ext>
              </a:extLst>
            </p:cNvPr>
            <p:cNvSpPr txBox="1"/>
            <p:nvPr/>
          </p:nvSpPr>
          <p:spPr>
            <a:xfrm>
              <a:off x="8551607" y="3512008"/>
              <a:ext cx="2175387"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REST</a:t>
              </a:r>
              <a:endParaRPr lang="en-US" sz="6000" dirty="0">
                <a:solidFill>
                  <a:srgbClr val="FF0000"/>
                </a:solidFill>
              </a:endParaRPr>
            </a:p>
          </p:txBody>
        </p:sp>
        <p:sp>
          <p:nvSpPr>
            <p:cNvPr id="7" name="TextBox 6">
              <a:extLst>
                <a:ext uri="{FF2B5EF4-FFF2-40B4-BE49-F238E27FC236}">
                  <a16:creationId xmlns:a16="http://schemas.microsoft.com/office/drawing/2014/main" id="{9D163FAE-5952-43A1-A7AE-7D8218541F93}"/>
                </a:ext>
              </a:extLst>
            </p:cNvPr>
            <p:cNvSpPr txBox="1"/>
            <p:nvPr/>
          </p:nvSpPr>
          <p:spPr>
            <a:xfrm>
              <a:off x="7254977" y="4988654"/>
              <a:ext cx="4474906"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Serverless</a:t>
              </a:r>
              <a:endParaRPr lang="en-US" sz="6000" dirty="0">
                <a:solidFill>
                  <a:srgbClr val="FF0000"/>
                </a:solidFill>
              </a:endParaRPr>
            </a:p>
          </p:txBody>
        </p:sp>
        <p:sp>
          <p:nvSpPr>
            <p:cNvPr id="13" name="TextBox 12">
              <a:extLst>
                <a:ext uri="{FF2B5EF4-FFF2-40B4-BE49-F238E27FC236}">
                  <a16:creationId xmlns:a16="http://schemas.microsoft.com/office/drawing/2014/main" id="{75D57089-0FFC-4222-AA11-18A12F001128}"/>
                </a:ext>
              </a:extLst>
            </p:cNvPr>
            <p:cNvSpPr txBox="1"/>
            <p:nvPr/>
          </p:nvSpPr>
          <p:spPr>
            <a:xfrm>
              <a:off x="2382465" y="4988653"/>
              <a:ext cx="1918548" cy="1015663"/>
            </a:xfrm>
            <a:prstGeom prst="rect">
              <a:avLst/>
            </a:prstGeom>
            <a:noFill/>
          </p:spPr>
          <p:txBody>
            <a:bodyPr wrap="square">
              <a:spAutoFit/>
            </a:bodyPr>
            <a:lstStyle/>
            <a:p>
              <a:r>
                <a:rPr lang="en-US" sz="6000" dirty="0">
                  <a:solidFill>
                    <a:srgbClr val="FF0000"/>
                  </a:solidFill>
                  <a:latin typeface="Kamerik205 8" panose="020B0803030600020004" pitchFamily="34" charset="0"/>
                </a:rPr>
                <a:t>APIs</a:t>
              </a:r>
              <a:endParaRPr lang="en-US" sz="6000" dirty="0">
                <a:solidFill>
                  <a:srgbClr val="FF0000"/>
                </a:solidFill>
              </a:endParaRPr>
            </a:p>
          </p:txBody>
        </p:sp>
      </p:grpSp>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9051101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045E-16 L 0.00039 -0.27153 " pathEditMode="relative" rAng="0" ptsTypes="AA">
                                      <p:cBhvr>
                                        <p:cTn id="6" dur="1000" fill="hold"/>
                                        <p:tgtEl>
                                          <p:spTgt spid="2"/>
                                        </p:tgtEl>
                                        <p:attrNameLst>
                                          <p:attrName>ppt_x</p:attrName>
                                          <p:attrName>ppt_y</p:attrName>
                                        </p:attrNameLst>
                                      </p:cBhvr>
                                      <p:rCtr x="13" y="-13588"/>
                                    </p:animMotion>
                                  </p:childTnLst>
                                </p:cTn>
                              </p:par>
                              <p:par>
                                <p:cTn id="7" presetID="9" presetClass="exit" presetSubtype="0" fill="hold" nodeType="withEffect">
                                  <p:stCondLst>
                                    <p:cond delay="500"/>
                                  </p:stCondLst>
                                  <p:childTnLst>
                                    <p:animEffect transition="out" filter="dissolv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9"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086121-EAAA-462E-B2C0-34AADA9C6D6D}"/>
              </a:ext>
            </a:extLst>
          </p:cNvPr>
          <p:cNvGrpSpPr/>
          <p:nvPr/>
        </p:nvGrpSpPr>
        <p:grpSpPr>
          <a:xfrm>
            <a:off x="587478" y="1642776"/>
            <a:ext cx="11142405" cy="3738464"/>
            <a:chOff x="587478" y="2265852"/>
            <a:chExt cx="11142405" cy="3738464"/>
          </a:xfrm>
        </p:grpSpPr>
        <p:sp>
          <p:nvSpPr>
            <p:cNvPr id="9" name="TextBox 8">
              <a:extLst>
                <a:ext uri="{FF2B5EF4-FFF2-40B4-BE49-F238E27FC236}">
                  <a16:creationId xmlns:a16="http://schemas.microsoft.com/office/drawing/2014/main" id="{6BAEC259-6F7B-49B3-B02E-4796E49A49ED}"/>
                </a:ext>
              </a:extLst>
            </p:cNvPr>
            <p:cNvSpPr txBox="1"/>
            <p:nvPr/>
          </p:nvSpPr>
          <p:spPr>
            <a:xfrm>
              <a:off x="587478" y="2265852"/>
              <a:ext cx="5508522"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Microservice</a:t>
              </a:r>
              <a:endParaRPr lang="en-US" sz="6000" dirty="0">
                <a:solidFill>
                  <a:srgbClr val="009CE9"/>
                </a:solidFill>
              </a:endParaRPr>
            </a:p>
          </p:txBody>
        </p:sp>
        <p:sp>
          <p:nvSpPr>
            <p:cNvPr id="10" name="TextBox 9">
              <a:extLst>
                <a:ext uri="{FF2B5EF4-FFF2-40B4-BE49-F238E27FC236}">
                  <a16:creationId xmlns:a16="http://schemas.microsoft.com/office/drawing/2014/main" id="{F897EEDE-7FE1-441B-8BD4-2AF92FCF2FF5}"/>
                </a:ext>
              </a:extLst>
            </p:cNvPr>
            <p:cNvSpPr txBox="1"/>
            <p:nvPr/>
          </p:nvSpPr>
          <p:spPr>
            <a:xfrm>
              <a:off x="8551607" y="2265852"/>
              <a:ext cx="2175387"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REST</a:t>
              </a:r>
              <a:endParaRPr lang="en-US" sz="6000" dirty="0">
                <a:solidFill>
                  <a:srgbClr val="009CE9"/>
                </a:solidFill>
              </a:endParaRPr>
            </a:p>
          </p:txBody>
        </p:sp>
        <p:sp>
          <p:nvSpPr>
            <p:cNvPr id="11" name="TextBox 10">
              <a:extLst>
                <a:ext uri="{FF2B5EF4-FFF2-40B4-BE49-F238E27FC236}">
                  <a16:creationId xmlns:a16="http://schemas.microsoft.com/office/drawing/2014/main" id="{2A7A9696-4928-4D1D-8688-12C8D8C6B25E}"/>
                </a:ext>
              </a:extLst>
            </p:cNvPr>
            <p:cNvSpPr txBox="1"/>
            <p:nvPr/>
          </p:nvSpPr>
          <p:spPr>
            <a:xfrm>
              <a:off x="7254977" y="3742498"/>
              <a:ext cx="4474906"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Serverless</a:t>
              </a:r>
              <a:endParaRPr lang="en-US" sz="6000" dirty="0">
                <a:solidFill>
                  <a:srgbClr val="009CE9"/>
                </a:solidFill>
              </a:endParaRPr>
            </a:p>
          </p:txBody>
        </p:sp>
        <p:sp>
          <p:nvSpPr>
            <p:cNvPr id="12" name="TextBox 11">
              <a:extLst>
                <a:ext uri="{FF2B5EF4-FFF2-40B4-BE49-F238E27FC236}">
                  <a16:creationId xmlns:a16="http://schemas.microsoft.com/office/drawing/2014/main" id="{9B0489B0-9728-4E4E-8A9B-466911B4DFA6}"/>
                </a:ext>
              </a:extLst>
            </p:cNvPr>
            <p:cNvSpPr txBox="1"/>
            <p:nvPr/>
          </p:nvSpPr>
          <p:spPr>
            <a:xfrm>
              <a:off x="2382465" y="3742497"/>
              <a:ext cx="1918548"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APIs</a:t>
              </a:r>
              <a:endParaRPr lang="en-US" sz="6000" dirty="0">
                <a:solidFill>
                  <a:srgbClr val="009CE9"/>
                </a:solidFill>
              </a:endParaRPr>
            </a:p>
          </p:txBody>
        </p:sp>
        <p:sp>
          <p:nvSpPr>
            <p:cNvPr id="14" name="TextBox 13">
              <a:extLst>
                <a:ext uri="{FF2B5EF4-FFF2-40B4-BE49-F238E27FC236}">
                  <a16:creationId xmlns:a16="http://schemas.microsoft.com/office/drawing/2014/main" id="{2FAC52B0-BC43-4061-A1E2-4F681D4E157F}"/>
                </a:ext>
              </a:extLst>
            </p:cNvPr>
            <p:cNvSpPr txBox="1"/>
            <p:nvPr/>
          </p:nvSpPr>
          <p:spPr>
            <a:xfrm>
              <a:off x="2710323" y="4988653"/>
              <a:ext cx="6771354" cy="1015663"/>
            </a:xfrm>
            <a:prstGeom prst="rect">
              <a:avLst/>
            </a:prstGeom>
            <a:noFill/>
          </p:spPr>
          <p:txBody>
            <a:bodyPr wrap="square">
              <a:spAutoFit/>
            </a:bodyPr>
            <a:lstStyle/>
            <a:p>
              <a:r>
                <a:rPr lang="en-US" sz="6000" dirty="0">
                  <a:solidFill>
                    <a:srgbClr val="009CE9"/>
                  </a:solidFill>
                  <a:latin typeface="Kamerik205 8" panose="020B0803030600020004" pitchFamily="34" charset="0"/>
                </a:rPr>
                <a:t>Azure Functions</a:t>
              </a:r>
              <a:endParaRPr lang="en-US" sz="6000" dirty="0">
                <a:solidFill>
                  <a:srgbClr val="009CE9"/>
                </a:solidFill>
              </a:endParaRPr>
            </a:p>
          </p:txBody>
        </p:sp>
      </p:grpSp>
    </p:spTree>
    <p:extLst>
      <p:ext uri="{BB962C8B-B14F-4D97-AF65-F5344CB8AC3E}">
        <p14:creationId xmlns:p14="http://schemas.microsoft.com/office/powerpoint/2010/main" val="3383044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CC7C-C712-4674-AE90-1B6B28E480C8}"/>
              </a:ext>
            </a:extLst>
          </p:cNvPr>
          <p:cNvSpPr>
            <a:spLocks noGrp="1"/>
          </p:cNvSpPr>
          <p:nvPr>
            <p:ph type="title"/>
          </p:nvPr>
        </p:nvSpPr>
        <p:spPr/>
        <p:txBody>
          <a:bodyPr/>
          <a:lstStyle/>
          <a:p>
            <a:r>
              <a:rPr lang="en-US" dirty="0"/>
              <a:t>What are microservices?</a:t>
            </a:r>
          </a:p>
        </p:txBody>
      </p:sp>
      <p:sp>
        <p:nvSpPr>
          <p:cNvPr id="3" name="Text Placeholder 2">
            <a:extLst>
              <a:ext uri="{FF2B5EF4-FFF2-40B4-BE49-F238E27FC236}">
                <a16:creationId xmlns:a16="http://schemas.microsoft.com/office/drawing/2014/main" id="{70842C37-195A-4CDE-B6B7-12068291E93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82340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0099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fontScale="90000"/>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112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21579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315345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E107567-9E05-4BF0-B3E0-C8A2514A4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ADB9F2D-7495-4457-95AF-6BD6D8B81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34435C-3603-4DD1-975F-C7CEC0AA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436509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151947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475126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24332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5773621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C2EA-5DD3-4450-89B0-3209BBD2DAF7}"/>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DF71CDE5-4C8A-4735-954A-0E68AC4ED569}"/>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34151FFF-5389-410E-8329-3F275C69EC3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4A11CC5-0AB6-4B26-A35C-6401A87D71D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2D3AD497-6DF4-4A7A-9BF0-501CC6ADE4CF}"/>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242514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fontScale="90000"/>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8991409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22965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0009802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fontScale="90000"/>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700832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E077-BC05-4016-8266-90A301B43B59}"/>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C3D66B1E-F8E9-4E48-8A42-BF1E3344736A}"/>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22249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4302-D72D-4AD0-9937-D06B36C69FD0}"/>
              </a:ext>
            </a:extLst>
          </p:cNvPr>
          <p:cNvSpPr>
            <a:spLocks noGrp="1"/>
          </p:cNvSpPr>
          <p:nvPr>
            <p:ph type="title"/>
          </p:nvPr>
        </p:nvSpPr>
        <p:spPr/>
        <p:txBody>
          <a:bodyPr>
            <a:normAutofit fontScale="90000"/>
          </a:bodyPr>
          <a:lstStyle/>
          <a:p>
            <a:r>
              <a:rPr lang="en-US" dirty="0"/>
              <a:t>Upcoming Meetups</a:t>
            </a:r>
          </a:p>
        </p:txBody>
      </p:sp>
      <p:pic>
        <p:nvPicPr>
          <p:cNvPr id="1026" name="Picture 2" descr="Avatar">
            <a:extLst>
              <a:ext uri="{FF2B5EF4-FFF2-40B4-BE49-F238E27FC236}">
                <a16:creationId xmlns:a16="http://schemas.microsoft.com/office/drawing/2014/main" id="{6A8D07BA-8C3A-49CE-9D76-449490E4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1238250"/>
            <a:ext cx="438150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B5885-EB43-46BD-AB05-A26B04B07672}"/>
              </a:ext>
            </a:extLst>
          </p:cNvPr>
          <p:cNvSpPr txBox="1"/>
          <p:nvPr/>
        </p:nvSpPr>
        <p:spPr>
          <a:xfrm>
            <a:off x="5003800" y="1397000"/>
            <a:ext cx="5524500" cy="1446550"/>
          </a:xfrm>
          <a:prstGeom prst="rect">
            <a:avLst/>
          </a:prstGeom>
          <a:noFill/>
        </p:spPr>
        <p:txBody>
          <a:bodyPr wrap="square" rtlCol="0">
            <a:spAutoFit/>
          </a:bodyPr>
          <a:lstStyle/>
          <a:p>
            <a:pPr algn="ctr"/>
            <a:r>
              <a:rPr lang="en-US" sz="4400" dirty="0">
                <a:latin typeface="Kamerik205 8" panose="020B0803030600020004" pitchFamily="34" charset="0"/>
              </a:rPr>
              <a:t>May 17 Introduction to F#</a:t>
            </a:r>
          </a:p>
        </p:txBody>
      </p:sp>
    </p:spTree>
    <p:extLst>
      <p:ext uri="{BB962C8B-B14F-4D97-AF65-F5344CB8AC3E}">
        <p14:creationId xmlns:p14="http://schemas.microsoft.com/office/powerpoint/2010/main" val="21957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spTree>
    <p:extLst>
      <p:ext uri="{BB962C8B-B14F-4D97-AF65-F5344CB8AC3E}">
        <p14:creationId xmlns:p14="http://schemas.microsoft.com/office/powerpoint/2010/main" val="29053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2EF3C2C2-F195-497E-A4A3-3E7493EF45E4}"/>
              </a:ext>
            </a:extLst>
          </p:cNvPr>
          <p:cNvGrpSpPr/>
          <p:nvPr/>
        </p:nvGrpSpPr>
        <p:grpSpPr>
          <a:xfrm>
            <a:off x="2333172" y="923543"/>
            <a:ext cx="7482674" cy="4733986"/>
            <a:chOff x="2333172"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2376154"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6399219"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7668002"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2333172"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6126088"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7808566"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18" name="Picture 2" descr="See the source image">
            <a:extLst>
              <a:ext uri="{FF2B5EF4-FFF2-40B4-BE49-F238E27FC236}">
                <a16:creationId xmlns:a16="http://schemas.microsoft.com/office/drawing/2014/main" id="{2CC12741-2DED-405A-B926-2F343115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4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7083 0.00255 " pathEditMode="relative" rAng="0" ptsTypes="AA">
                                      <p:cBhvr>
                                        <p:cTn id="6" dur="1000" fill="hold"/>
                                        <p:tgtEl>
                                          <p:spTgt spid="3"/>
                                        </p:tgtEl>
                                        <p:attrNameLst>
                                          <p:attrName>ppt_x</p:attrName>
                                          <p:attrName>ppt_y</p:attrName>
                                        </p:attrNameLst>
                                      </p:cBhvr>
                                      <p:rCtr x="8542"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1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E96-B384-46B2-8756-FDD02EBEB757}"/>
              </a:ext>
            </a:extLst>
          </p:cNvPr>
          <p:cNvSpPr>
            <a:spLocks noGrp="1"/>
          </p:cNvSpPr>
          <p:nvPr>
            <p:ph type="title"/>
          </p:nvPr>
        </p:nvSpPr>
        <p:spPr/>
        <p:txBody>
          <a:bodyPr>
            <a:normAutofit fontScale="90000"/>
          </a:bodyPr>
          <a:lstStyle/>
          <a:p>
            <a:r>
              <a:rPr lang="en-US" dirty="0"/>
              <a:t>Introduction to REST</a:t>
            </a:r>
          </a:p>
        </p:txBody>
      </p:sp>
      <p:grpSp>
        <p:nvGrpSpPr>
          <p:cNvPr id="3" name="Group 2">
            <a:extLst>
              <a:ext uri="{FF2B5EF4-FFF2-40B4-BE49-F238E27FC236}">
                <a16:creationId xmlns:a16="http://schemas.microsoft.com/office/drawing/2014/main" id="{B248391A-A9A1-4281-87D8-348639A69940}"/>
              </a:ext>
            </a:extLst>
          </p:cNvPr>
          <p:cNvGrpSpPr/>
          <p:nvPr/>
        </p:nvGrpSpPr>
        <p:grpSpPr>
          <a:xfrm>
            <a:off x="4426671" y="923543"/>
            <a:ext cx="7482674" cy="4733986"/>
            <a:chOff x="4426671" y="923543"/>
            <a:chExt cx="7482674" cy="4733986"/>
          </a:xfrm>
        </p:grpSpPr>
        <p:sp>
          <p:nvSpPr>
            <p:cNvPr id="5" name="TextBox 4">
              <a:extLst>
                <a:ext uri="{FF2B5EF4-FFF2-40B4-BE49-F238E27FC236}">
                  <a16:creationId xmlns:a16="http://schemas.microsoft.com/office/drawing/2014/main" id="{2476BC8B-4D88-428F-9692-9DC2F1CA9BA9}"/>
                </a:ext>
              </a:extLst>
            </p:cNvPr>
            <p:cNvSpPr txBox="1"/>
            <p:nvPr/>
          </p:nvSpPr>
          <p:spPr>
            <a:xfrm>
              <a:off x="4469653" y="4888088"/>
              <a:ext cx="4131945" cy="769441"/>
            </a:xfrm>
            <a:prstGeom prst="rect">
              <a:avLst/>
            </a:prstGeom>
            <a:noFill/>
          </p:spPr>
          <p:txBody>
            <a:bodyPr wrap="square" rtlCol="0">
              <a:spAutoFit/>
            </a:bodyPr>
            <a:lstStyle/>
            <a:p>
              <a:pPr algn="ctr"/>
              <a:r>
                <a:rPr lang="en-US" sz="4400" b="1" dirty="0" err="1">
                  <a:solidFill>
                    <a:srgbClr val="009CE9"/>
                  </a:solidFill>
                </a:rPr>
                <a:t>RE</a:t>
              </a:r>
              <a:r>
                <a:rPr lang="en-US" sz="4400" dirty="0" err="1"/>
                <a:t>presentational</a:t>
              </a:r>
              <a:endParaRPr lang="en-US" sz="4400" dirty="0"/>
            </a:p>
          </p:txBody>
        </p:sp>
        <p:sp>
          <p:nvSpPr>
            <p:cNvPr id="6" name="TextBox 5">
              <a:extLst>
                <a:ext uri="{FF2B5EF4-FFF2-40B4-BE49-F238E27FC236}">
                  <a16:creationId xmlns:a16="http://schemas.microsoft.com/office/drawing/2014/main" id="{584CEDE9-D017-47C3-93CC-DC4C6AD78B80}"/>
                </a:ext>
              </a:extLst>
            </p:cNvPr>
            <p:cNvSpPr txBox="1"/>
            <p:nvPr/>
          </p:nvSpPr>
          <p:spPr>
            <a:xfrm>
              <a:off x="8492718" y="4888088"/>
              <a:ext cx="1386498" cy="769441"/>
            </a:xfrm>
            <a:prstGeom prst="rect">
              <a:avLst/>
            </a:prstGeom>
            <a:noFill/>
          </p:spPr>
          <p:txBody>
            <a:bodyPr wrap="square" rtlCol="0">
              <a:spAutoFit/>
            </a:bodyPr>
            <a:lstStyle/>
            <a:p>
              <a:pPr algn="ctr"/>
              <a:r>
                <a:rPr lang="en-US" sz="4400" b="1" dirty="0">
                  <a:solidFill>
                    <a:srgbClr val="009CE9"/>
                  </a:solidFill>
                </a:rPr>
                <a:t>S</a:t>
              </a:r>
              <a:r>
                <a:rPr lang="en-US" sz="4400" dirty="0"/>
                <a:t>tate</a:t>
              </a:r>
            </a:p>
          </p:txBody>
        </p:sp>
        <p:sp>
          <p:nvSpPr>
            <p:cNvPr id="7" name="TextBox 6">
              <a:extLst>
                <a:ext uri="{FF2B5EF4-FFF2-40B4-BE49-F238E27FC236}">
                  <a16:creationId xmlns:a16="http://schemas.microsoft.com/office/drawing/2014/main" id="{45C36AA9-0EF8-4D99-8569-4ED4B738F89B}"/>
                </a:ext>
              </a:extLst>
            </p:cNvPr>
            <p:cNvSpPr txBox="1"/>
            <p:nvPr/>
          </p:nvSpPr>
          <p:spPr>
            <a:xfrm>
              <a:off x="9761501" y="4888087"/>
              <a:ext cx="2133079" cy="769441"/>
            </a:xfrm>
            <a:prstGeom prst="rect">
              <a:avLst/>
            </a:prstGeom>
            <a:noFill/>
          </p:spPr>
          <p:txBody>
            <a:bodyPr wrap="square" rtlCol="0">
              <a:spAutoFit/>
            </a:bodyPr>
            <a:lstStyle/>
            <a:p>
              <a:pPr algn="ctr"/>
              <a:r>
                <a:rPr lang="en-US" sz="4400" b="1" dirty="0">
                  <a:solidFill>
                    <a:srgbClr val="009CE9"/>
                  </a:solidFill>
                </a:rPr>
                <a:t>T</a:t>
              </a:r>
              <a:r>
                <a:rPr lang="en-US" sz="4400" dirty="0"/>
                <a:t>ransfer</a:t>
              </a:r>
            </a:p>
          </p:txBody>
        </p:sp>
        <p:sp>
          <p:nvSpPr>
            <p:cNvPr id="8" name="Rectangle 7">
              <a:extLst>
                <a:ext uri="{FF2B5EF4-FFF2-40B4-BE49-F238E27FC236}">
                  <a16:creationId xmlns:a16="http://schemas.microsoft.com/office/drawing/2014/main" id="{9B5F102B-5917-4C97-9F51-1C9CDD9FA7C4}"/>
                </a:ext>
              </a:extLst>
            </p:cNvPr>
            <p:cNvSpPr/>
            <p:nvPr/>
          </p:nvSpPr>
          <p:spPr>
            <a:xfrm>
              <a:off x="4426671" y="923544"/>
              <a:ext cx="4052712"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RE</a:t>
              </a:r>
            </a:p>
          </p:txBody>
        </p:sp>
        <p:sp>
          <p:nvSpPr>
            <p:cNvPr id="9" name="Rectangle 8">
              <a:extLst>
                <a:ext uri="{FF2B5EF4-FFF2-40B4-BE49-F238E27FC236}">
                  <a16:creationId xmlns:a16="http://schemas.microsoft.com/office/drawing/2014/main" id="{7F7A38E7-291F-43A1-AFFA-A384E363F377}"/>
                </a:ext>
              </a:extLst>
            </p:cNvPr>
            <p:cNvSpPr/>
            <p:nvPr/>
          </p:nvSpPr>
          <p:spPr>
            <a:xfrm>
              <a:off x="8219587" y="923544"/>
              <a:ext cx="1923925"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S</a:t>
              </a:r>
            </a:p>
          </p:txBody>
        </p:sp>
        <p:sp>
          <p:nvSpPr>
            <p:cNvPr id="10" name="Rectangle 9">
              <a:extLst>
                <a:ext uri="{FF2B5EF4-FFF2-40B4-BE49-F238E27FC236}">
                  <a16:creationId xmlns:a16="http://schemas.microsoft.com/office/drawing/2014/main" id="{04B46134-0158-49E6-9C91-6393829F31EF}"/>
                </a:ext>
              </a:extLst>
            </p:cNvPr>
            <p:cNvSpPr/>
            <p:nvPr/>
          </p:nvSpPr>
          <p:spPr>
            <a:xfrm>
              <a:off x="9902065" y="923543"/>
              <a:ext cx="2007280" cy="4508927"/>
            </a:xfrm>
            <a:prstGeom prst="rect">
              <a:avLst/>
            </a:prstGeom>
            <a:noFill/>
          </p:spPr>
          <p:txBody>
            <a:bodyPr wrap="none" lIns="91440" tIns="45720" rIns="91440" bIns="45720">
              <a:spAutoFit/>
            </a:bodyPr>
            <a:lstStyle/>
            <a:p>
              <a:pPr algn="ctr"/>
              <a:r>
                <a:rPr lang="en-US" sz="28700" b="1" dirty="0">
                  <a:ln w="22225">
                    <a:solidFill>
                      <a:srgbClr val="0070C0"/>
                    </a:solidFill>
                    <a:prstDash val="solid"/>
                  </a:ln>
                  <a:solidFill>
                    <a:srgbClr val="009CE9"/>
                  </a:solidFill>
                </a:rPr>
                <a:t>T</a:t>
              </a:r>
            </a:p>
          </p:txBody>
        </p:sp>
      </p:grpSp>
      <p:pic>
        <p:nvPicPr>
          <p:cNvPr id="2050" name="Picture 2" descr="See the source image">
            <a:extLst>
              <a:ext uri="{FF2B5EF4-FFF2-40B4-BE49-F238E27FC236}">
                <a16:creationId xmlns:a16="http://schemas.microsoft.com/office/drawing/2014/main" id="{340A7007-D1CC-4008-B43F-103DECCAC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90" y="1598917"/>
            <a:ext cx="3071987" cy="405861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774C64D-A0F3-462B-AF42-F730804300E9}"/>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14" name="Rectangle: Rounded Corners 13">
            <a:extLst>
              <a:ext uri="{FF2B5EF4-FFF2-40B4-BE49-F238E27FC236}">
                <a16:creationId xmlns:a16="http://schemas.microsoft.com/office/drawing/2014/main" id="{23508074-8E05-4F77-85CF-D55C8192CF36}"/>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spTree>
    <p:extLst>
      <p:ext uri="{BB962C8B-B14F-4D97-AF65-F5344CB8AC3E}">
        <p14:creationId xmlns:p14="http://schemas.microsoft.com/office/powerpoint/2010/main" val="3688828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0.60755 -0.89699 " pathEditMode="relative" rAng="0" ptsTypes="AA">
                                      <p:cBhvr>
                                        <p:cTn id="6" dur="1000" fill="hold"/>
                                        <p:tgtEl>
                                          <p:spTgt spid="3"/>
                                        </p:tgtEl>
                                        <p:attrNameLst>
                                          <p:attrName>ppt_x</p:attrName>
                                          <p:attrName>ppt_y</p:attrName>
                                        </p:attrNameLst>
                                      </p:cBhvr>
                                      <p:rCtr x="30378" y="-44861"/>
                                    </p:animMotion>
                                  </p:childTnLst>
                                </p:cTn>
                              </p:par>
                              <p:par>
                                <p:cTn id="7" presetID="42" presetClass="path" presetSubtype="0" accel="50000" decel="50000" fill="hold" nodeType="withEffect">
                                  <p:stCondLst>
                                    <p:cond delay="0"/>
                                  </p:stCondLst>
                                  <p:childTnLst>
                                    <p:animMotion origin="layout" path="M -3.33333E-6 4.81481E-6 L -0.33242 -0.91181 " pathEditMode="relative" rAng="0" ptsTypes="AA">
                                      <p:cBhvr>
                                        <p:cTn id="8" dur="1000" fill="hold"/>
                                        <p:tgtEl>
                                          <p:spTgt spid="2050"/>
                                        </p:tgtEl>
                                        <p:attrNameLst>
                                          <p:attrName>ppt_x</p:attrName>
                                          <p:attrName>ppt_y</p:attrName>
                                        </p:attrNameLst>
                                      </p:cBhvr>
                                      <p:rCtr x="-16628" y="-45602"/>
                                    </p:animMotion>
                                  </p:childTnLst>
                                </p:cTn>
                              </p:par>
                              <p:par>
                                <p:cTn id="9" presetID="10"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8698-095B-41FD-91EE-8BF2485F0AE2}"/>
              </a:ext>
            </a:extLst>
          </p:cNvPr>
          <p:cNvSpPr>
            <a:spLocks noGrp="1"/>
          </p:cNvSpPr>
          <p:nvPr>
            <p:ph type="title"/>
          </p:nvPr>
        </p:nvSpPr>
        <p:spPr/>
        <p:txBody>
          <a:bodyPr>
            <a:normAutofit fontScale="90000"/>
          </a:bodyPr>
          <a:lstStyle/>
          <a:p>
            <a:r>
              <a:rPr lang="en-US" dirty="0"/>
              <a:t>Introduction to REST</a:t>
            </a:r>
          </a:p>
        </p:txBody>
      </p:sp>
      <p:sp>
        <p:nvSpPr>
          <p:cNvPr id="3" name="Oval 2">
            <a:extLst>
              <a:ext uri="{FF2B5EF4-FFF2-40B4-BE49-F238E27FC236}">
                <a16:creationId xmlns:a16="http://schemas.microsoft.com/office/drawing/2014/main" id="{7377725F-EBCE-4209-9108-5DCDFFDFBFCB}"/>
              </a:ext>
            </a:extLst>
          </p:cNvPr>
          <p:cNvSpPr/>
          <p:nvPr/>
        </p:nvSpPr>
        <p:spPr>
          <a:xfrm>
            <a:off x="295656" y="1159072"/>
            <a:ext cx="2743200" cy="26108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900" dirty="0"/>
              <a:t>Client</a:t>
            </a:r>
          </a:p>
        </p:txBody>
      </p:sp>
      <p:sp>
        <p:nvSpPr>
          <p:cNvPr id="4" name="Rectangle: Rounded Corners 3">
            <a:extLst>
              <a:ext uri="{FF2B5EF4-FFF2-40B4-BE49-F238E27FC236}">
                <a16:creationId xmlns:a16="http://schemas.microsoft.com/office/drawing/2014/main" id="{79474CA3-139B-4FF7-980D-18704E319D51}"/>
              </a:ext>
            </a:extLst>
          </p:cNvPr>
          <p:cNvSpPr/>
          <p:nvPr/>
        </p:nvSpPr>
        <p:spPr>
          <a:xfrm>
            <a:off x="7817639" y="1159072"/>
            <a:ext cx="4078705" cy="26108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900" dirty="0"/>
              <a:t>Server</a:t>
            </a:r>
          </a:p>
        </p:txBody>
      </p:sp>
      <p:grpSp>
        <p:nvGrpSpPr>
          <p:cNvPr id="5" name="Group 4">
            <a:extLst>
              <a:ext uri="{FF2B5EF4-FFF2-40B4-BE49-F238E27FC236}">
                <a16:creationId xmlns:a16="http://schemas.microsoft.com/office/drawing/2014/main" id="{C2E09D45-CAFD-471C-A974-4C4614190F93}"/>
              </a:ext>
            </a:extLst>
          </p:cNvPr>
          <p:cNvGrpSpPr/>
          <p:nvPr/>
        </p:nvGrpSpPr>
        <p:grpSpPr>
          <a:xfrm>
            <a:off x="3331923" y="1257422"/>
            <a:ext cx="4233797" cy="1208514"/>
            <a:chOff x="3331923" y="1257422"/>
            <a:chExt cx="4233797" cy="1208514"/>
          </a:xfrm>
        </p:grpSpPr>
        <p:cxnSp>
          <p:nvCxnSpPr>
            <p:cNvPr id="6" name="Straight Arrow Connector 5">
              <a:extLst>
                <a:ext uri="{FF2B5EF4-FFF2-40B4-BE49-F238E27FC236}">
                  <a16:creationId xmlns:a16="http://schemas.microsoft.com/office/drawing/2014/main" id="{6BA8C593-F4C6-4E9D-88B4-4D00D72A1C23}"/>
                </a:ext>
              </a:extLst>
            </p:cNvPr>
            <p:cNvCxnSpPr/>
            <p:nvPr/>
          </p:nvCxnSpPr>
          <p:spPr>
            <a:xfrm>
              <a:off x="3331923" y="1903959"/>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99CD3D-DE4B-4526-BF53-0591831B2C1B}"/>
                </a:ext>
              </a:extLst>
            </p:cNvPr>
            <p:cNvSpPr txBox="1"/>
            <p:nvPr/>
          </p:nvSpPr>
          <p:spPr>
            <a:xfrm>
              <a:off x="4012805" y="1257422"/>
              <a:ext cx="2830883" cy="646331"/>
            </a:xfrm>
            <a:prstGeom prst="rect">
              <a:avLst/>
            </a:prstGeom>
            <a:noFill/>
          </p:spPr>
          <p:txBody>
            <a:bodyPr wrap="square" rtlCol="0">
              <a:spAutoFit/>
            </a:bodyPr>
            <a:lstStyle/>
            <a:p>
              <a:pPr algn="ctr"/>
              <a:r>
                <a:rPr lang="en-US" sz="3600" dirty="0"/>
                <a:t>Send Request</a:t>
              </a:r>
            </a:p>
          </p:txBody>
        </p:sp>
        <p:sp>
          <p:nvSpPr>
            <p:cNvPr id="12" name="TextBox 11">
              <a:extLst>
                <a:ext uri="{FF2B5EF4-FFF2-40B4-BE49-F238E27FC236}">
                  <a16:creationId xmlns:a16="http://schemas.microsoft.com/office/drawing/2014/main" id="{ADD8CE76-69AF-42A4-8040-049B9674A757}"/>
                </a:ext>
              </a:extLst>
            </p:cNvPr>
            <p:cNvSpPr txBox="1"/>
            <p:nvPr/>
          </p:nvSpPr>
          <p:spPr>
            <a:xfrm>
              <a:off x="3331923" y="2096604"/>
              <a:ext cx="4233797" cy="369332"/>
            </a:xfrm>
            <a:prstGeom prst="rect">
              <a:avLst/>
            </a:prstGeom>
            <a:noFill/>
          </p:spPr>
          <p:txBody>
            <a:bodyPr wrap="square" rtlCol="0">
              <a:spAutoFit/>
            </a:bodyPr>
            <a:lstStyle/>
            <a:p>
              <a:pPr algn="ctr"/>
              <a:r>
                <a:rPr lang="en-US" dirty="0"/>
                <a:t>stirtrek.com/speakers/2022/Chad-Green</a:t>
              </a:r>
            </a:p>
          </p:txBody>
        </p:sp>
      </p:grpSp>
      <p:grpSp>
        <p:nvGrpSpPr>
          <p:cNvPr id="8" name="Group 7">
            <a:extLst>
              <a:ext uri="{FF2B5EF4-FFF2-40B4-BE49-F238E27FC236}">
                <a16:creationId xmlns:a16="http://schemas.microsoft.com/office/drawing/2014/main" id="{7A8A6384-47B3-48B2-B878-1DC9583889D6}"/>
              </a:ext>
            </a:extLst>
          </p:cNvPr>
          <p:cNvGrpSpPr/>
          <p:nvPr/>
        </p:nvGrpSpPr>
        <p:grpSpPr>
          <a:xfrm>
            <a:off x="3331922" y="2559922"/>
            <a:ext cx="4233798" cy="1210002"/>
            <a:chOff x="3331922" y="2559922"/>
            <a:chExt cx="4233798" cy="1210002"/>
          </a:xfrm>
        </p:grpSpPr>
        <p:cxnSp>
          <p:nvCxnSpPr>
            <p:cNvPr id="7" name="Straight Arrow Connector 6">
              <a:extLst>
                <a:ext uri="{FF2B5EF4-FFF2-40B4-BE49-F238E27FC236}">
                  <a16:creationId xmlns:a16="http://schemas.microsoft.com/office/drawing/2014/main" id="{4E761A8E-1712-4B94-88C0-45157CC3E45B}"/>
                </a:ext>
              </a:extLst>
            </p:cNvPr>
            <p:cNvCxnSpPr>
              <a:cxnSpLocks/>
            </p:cNvCxnSpPr>
            <p:nvPr/>
          </p:nvCxnSpPr>
          <p:spPr>
            <a:xfrm flipH="1">
              <a:off x="3331923" y="3206665"/>
              <a:ext cx="42337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ED9E47-1BA0-4752-B615-B3C4B68FCE1D}"/>
                </a:ext>
              </a:extLst>
            </p:cNvPr>
            <p:cNvSpPr txBox="1"/>
            <p:nvPr/>
          </p:nvSpPr>
          <p:spPr>
            <a:xfrm>
              <a:off x="3916622" y="2559922"/>
              <a:ext cx="3023250" cy="646331"/>
            </a:xfrm>
            <a:prstGeom prst="rect">
              <a:avLst/>
            </a:prstGeom>
            <a:noFill/>
          </p:spPr>
          <p:txBody>
            <a:bodyPr wrap="square" rtlCol="0">
              <a:spAutoFit/>
            </a:bodyPr>
            <a:lstStyle/>
            <a:p>
              <a:pPr algn="ctr"/>
              <a:r>
                <a:rPr lang="en-US" sz="3600" dirty="0"/>
                <a:t>Send Response</a:t>
              </a:r>
            </a:p>
          </p:txBody>
        </p:sp>
        <p:sp>
          <p:nvSpPr>
            <p:cNvPr id="13" name="TextBox 12">
              <a:extLst>
                <a:ext uri="{FF2B5EF4-FFF2-40B4-BE49-F238E27FC236}">
                  <a16:creationId xmlns:a16="http://schemas.microsoft.com/office/drawing/2014/main" id="{A2DE2E94-C5C3-4BC3-8B92-8178CB637D48}"/>
                </a:ext>
              </a:extLst>
            </p:cNvPr>
            <p:cNvSpPr txBox="1"/>
            <p:nvPr/>
          </p:nvSpPr>
          <p:spPr>
            <a:xfrm>
              <a:off x="3331922" y="3400592"/>
              <a:ext cx="4233797" cy="369332"/>
            </a:xfrm>
            <a:prstGeom prst="rect">
              <a:avLst/>
            </a:prstGeom>
            <a:noFill/>
          </p:spPr>
          <p:txBody>
            <a:bodyPr wrap="square" rtlCol="0">
              <a:spAutoFit/>
            </a:bodyPr>
            <a:lstStyle/>
            <a:p>
              <a:pPr algn="ctr"/>
              <a:r>
                <a:rPr lang="en-US" dirty="0"/>
                <a:t>JSON, XML, HTML, SOAP, Image, etc.</a:t>
              </a:r>
            </a:p>
          </p:txBody>
        </p:sp>
      </p:grpSp>
      <p:pic>
        <p:nvPicPr>
          <p:cNvPr id="3074" name="Picture 2">
            <a:extLst>
              <a:ext uri="{FF2B5EF4-FFF2-40B4-BE49-F238E27FC236}">
                <a16:creationId xmlns:a16="http://schemas.microsoft.com/office/drawing/2014/main" id="{77F164E0-6C18-454B-82F1-A2299453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22" y="4143423"/>
            <a:ext cx="2896505" cy="217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Tree>
    <p:extLst>
      <p:ext uri="{BB962C8B-B14F-4D97-AF65-F5344CB8AC3E}">
        <p14:creationId xmlns:p14="http://schemas.microsoft.com/office/powerpoint/2010/main" val="2230346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BFA80CD-1389-4111-B0BF-F4EE325C474A}"/>
              </a:ext>
            </a:extLst>
          </p:cNvPr>
          <p:cNvSpPr/>
          <p:nvPr/>
        </p:nvSpPr>
        <p:spPr>
          <a:xfrm>
            <a:off x="1086091" y="189969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Tree>
    <p:extLst>
      <p:ext uri="{BB962C8B-B14F-4D97-AF65-F5344CB8AC3E}">
        <p14:creationId xmlns:p14="http://schemas.microsoft.com/office/powerpoint/2010/main" val="8689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860A8A2-55DA-46A4-BDBA-946AF03F5F8F}"/>
              </a:ext>
            </a:extLst>
          </p:cNvPr>
          <p:cNvSpPr/>
          <p:nvPr/>
        </p:nvSpPr>
        <p:spPr>
          <a:xfrm>
            <a:off x="4527630" y="187654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Tree>
    <p:extLst>
      <p:ext uri="{BB962C8B-B14F-4D97-AF65-F5344CB8AC3E}">
        <p14:creationId xmlns:p14="http://schemas.microsoft.com/office/powerpoint/2010/main" val="2621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CA6A805-A707-4C67-B29F-A4C718045E5C}"/>
              </a:ext>
            </a:extLst>
          </p:cNvPr>
          <p:cNvSpPr/>
          <p:nvPr/>
        </p:nvSpPr>
        <p:spPr>
          <a:xfrm>
            <a:off x="7969169" y="1871238"/>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Tree>
    <p:extLst>
      <p:ext uri="{BB962C8B-B14F-4D97-AF65-F5344CB8AC3E}">
        <p14:creationId xmlns:p14="http://schemas.microsoft.com/office/powerpoint/2010/main" val="38940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17113"/>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38939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AE57-2EFA-409A-991B-4B8DD99F6942}"/>
              </a:ext>
            </a:extLst>
          </p:cNvPr>
          <p:cNvSpPr>
            <a:spLocks noGrp="1"/>
          </p:cNvSpPr>
          <p:nvPr>
            <p:ph type="title"/>
          </p:nvPr>
        </p:nvSpPr>
        <p:spPr/>
        <p:txBody>
          <a:bodyPr>
            <a:normAutofit fontScale="90000"/>
          </a:bodyPr>
          <a:lstStyle/>
          <a:p>
            <a:r>
              <a:rPr lang="en-US" dirty="0"/>
              <a:t>Upcoming Meetups</a:t>
            </a:r>
          </a:p>
        </p:txBody>
      </p:sp>
      <p:pic>
        <p:nvPicPr>
          <p:cNvPr id="6" name="Picture 5">
            <a:extLst>
              <a:ext uri="{FF2B5EF4-FFF2-40B4-BE49-F238E27FC236}">
                <a16:creationId xmlns:a16="http://schemas.microsoft.com/office/drawing/2014/main" id="{13C5C694-6852-4C59-9941-2DF67957DEBC}"/>
              </a:ext>
            </a:extLst>
          </p:cNvPr>
          <p:cNvPicPr>
            <a:picLocks noChangeAspect="1"/>
          </p:cNvPicPr>
          <p:nvPr/>
        </p:nvPicPr>
        <p:blipFill>
          <a:blip r:embed="rId3"/>
          <a:stretch>
            <a:fillRect/>
          </a:stretch>
        </p:blipFill>
        <p:spPr>
          <a:xfrm>
            <a:off x="71502" y="1457050"/>
            <a:ext cx="5732780" cy="3251193"/>
          </a:xfrm>
          <a:prstGeom prst="rect">
            <a:avLst/>
          </a:prstGeom>
        </p:spPr>
      </p:pic>
      <p:pic>
        <p:nvPicPr>
          <p:cNvPr id="2050" name="Picture 2">
            <a:extLst>
              <a:ext uri="{FF2B5EF4-FFF2-40B4-BE49-F238E27FC236}">
                <a16:creationId xmlns:a16="http://schemas.microsoft.com/office/drawing/2014/main" id="{86084F3F-1AD4-4A93-805C-EDAF268E8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719" y="1457050"/>
            <a:ext cx="5508625" cy="31006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948218-FAB5-4D84-B9C2-0669BCE213C7}"/>
              </a:ext>
            </a:extLst>
          </p:cNvPr>
          <p:cNvSpPr txBox="1"/>
          <p:nvPr/>
        </p:nvSpPr>
        <p:spPr>
          <a:xfrm>
            <a:off x="611486" y="5077784"/>
            <a:ext cx="4652812" cy="646331"/>
          </a:xfrm>
          <a:prstGeom prst="rect">
            <a:avLst/>
          </a:prstGeom>
          <a:noFill/>
        </p:spPr>
        <p:txBody>
          <a:bodyPr wrap="none" rtlCol="0">
            <a:spAutoFit/>
          </a:bodyPr>
          <a:lstStyle/>
          <a:p>
            <a:r>
              <a:rPr lang="en-US" sz="3600" dirty="0"/>
              <a:t>.NET Virtual User Group</a:t>
            </a:r>
          </a:p>
        </p:txBody>
      </p:sp>
      <p:sp>
        <p:nvSpPr>
          <p:cNvPr id="9" name="TextBox 8">
            <a:extLst>
              <a:ext uri="{FF2B5EF4-FFF2-40B4-BE49-F238E27FC236}">
                <a16:creationId xmlns:a16="http://schemas.microsoft.com/office/drawing/2014/main" id="{7B100EDE-AEE2-439D-8393-5CC81CFDA59F}"/>
              </a:ext>
            </a:extLst>
          </p:cNvPr>
          <p:cNvSpPr txBox="1"/>
          <p:nvPr/>
        </p:nvSpPr>
        <p:spPr>
          <a:xfrm>
            <a:off x="5825834" y="5077783"/>
            <a:ext cx="6366166" cy="646331"/>
          </a:xfrm>
          <a:prstGeom prst="rect">
            <a:avLst/>
          </a:prstGeom>
          <a:noFill/>
        </p:spPr>
        <p:txBody>
          <a:bodyPr wrap="none" rtlCol="0">
            <a:spAutoFit/>
          </a:bodyPr>
          <a:lstStyle/>
          <a:p>
            <a:r>
              <a:rPr lang="en-US" sz="3600" dirty="0"/>
              <a:t>Louisville Data Technology Group</a:t>
            </a:r>
          </a:p>
        </p:txBody>
      </p:sp>
      <p:sp>
        <p:nvSpPr>
          <p:cNvPr id="10" name="TextBox 9">
            <a:extLst>
              <a:ext uri="{FF2B5EF4-FFF2-40B4-BE49-F238E27FC236}">
                <a16:creationId xmlns:a16="http://schemas.microsoft.com/office/drawing/2014/main" id="{AB64F032-E956-402E-B6B1-589709ED19D7}"/>
              </a:ext>
            </a:extLst>
          </p:cNvPr>
          <p:cNvSpPr txBox="1"/>
          <p:nvPr/>
        </p:nvSpPr>
        <p:spPr>
          <a:xfrm>
            <a:off x="8222772" y="5724114"/>
            <a:ext cx="1572290" cy="646331"/>
          </a:xfrm>
          <a:prstGeom prst="rect">
            <a:avLst/>
          </a:prstGeom>
          <a:noFill/>
        </p:spPr>
        <p:txBody>
          <a:bodyPr wrap="none" rtlCol="0">
            <a:spAutoFit/>
          </a:bodyPr>
          <a:lstStyle/>
          <a:p>
            <a:r>
              <a:rPr lang="en-US" sz="3600" dirty="0"/>
              <a:t>May 12</a:t>
            </a:r>
          </a:p>
        </p:txBody>
      </p:sp>
    </p:spTree>
    <p:extLst>
      <p:ext uri="{BB962C8B-B14F-4D97-AF65-F5344CB8AC3E}">
        <p14:creationId xmlns:p14="http://schemas.microsoft.com/office/powerpoint/2010/main" val="4238198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FBC9D5-058C-4FC8-BDFC-8D18F90E89E0}"/>
              </a:ext>
            </a:extLst>
          </p:cNvPr>
          <p:cNvSpPr/>
          <p:nvPr/>
        </p:nvSpPr>
        <p:spPr>
          <a:xfrm>
            <a:off x="108609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2" name="Title 1">
            <a:extLst>
              <a:ext uri="{FF2B5EF4-FFF2-40B4-BE49-F238E27FC236}">
                <a16:creationId xmlns:a16="http://schemas.microsoft.com/office/drawing/2014/main" id="{1AF5304C-B0C5-4B62-9C52-B3CD1F9C2C10}"/>
              </a:ext>
            </a:extLst>
          </p:cNvPr>
          <p:cNvSpPr>
            <a:spLocks noGrp="1"/>
          </p:cNvSpPr>
          <p:nvPr>
            <p:ph type="title"/>
          </p:nvPr>
        </p:nvSpPr>
        <p:spPr/>
        <p:txBody>
          <a:bodyPr>
            <a:normAutofit fontScale="90000"/>
          </a:bodyPr>
          <a:lstStyle/>
          <a:p>
            <a:r>
              <a:rPr lang="en-US" dirty="0"/>
              <a:t>REST Architectural Constraints</a:t>
            </a:r>
          </a:p>
        </p:txBody>
      </p:sp>
      <p:sp>
        <p:nvSpPr>
          <p:cNvPr id="3" name="Rectangle: Rounded Corners 2">
            <a:extLst>
              <a:ext uri="{FF2B5EF4-FFF2-40B4-BE49-F238E27FC236}">
                <a16:creationId xmlns:a16="http://schemas.microsoft.com/office/drawing/2014/main" id="{05A36164-88DD-46FB-B7E9-A7657DEFF041}"/>
              </a:ext>
            </a:extLst>
          </p:cNvPr>
          <p:cNvSpPr/>
          <p:nvPr/>
        </p:nvSpPr>
        <p:spPr>
          <a:xfrm>
            <a:off x="1086091" y="189969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Client-Server Architecture</a:t>
            </a:r>
          </a:p>
        </p:txBody>
      </p:sp>
      <p:sp>
        <p:nvSpPr>
          <p:cNvPr id="4" name="Rectangle: Rounded Corners 3">
            <a:extLst>
              <a:ext uri="{FF2B5EF4-FFF2-40B4-BE49-F238E27FC236}">
                <a16:creationId xmlns:a16="http://schemas.microsoft.com/office/drawing/2014/main" id="{67259D9B-4677-4EB8-8F5B-8CEE1B066CC7}"/>
              </a:ext>
            </a:extLst>
          </p:cNvPr>
          <p:cNvSpPr/>
          <p:nvPr/>
        </p:nvSpPr>
        <p:spPr>
          <a:xfrm>
            <a:off x="4527630" y="1876545"/>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Statelessness</a:t>
            </a:r>
          </a:p>
        </p:txBody>
      </p:sp>
      <p:sp>
        <p:nvSpPr>
          <p:cNvPr id="5" name="Rectangle: Rounded Corners 4">
            <a:extLst>
              <a:ext uri="{FF2B5EF4-FFF2-40B4-BE49-F238E27FC236}">
                <a16:creationId xmlns:a16="http://schemas.microsoft.com/office/drawing/2014/main" id="{0844CE85-A068-48EC-9DB4-52B3E10F2798}"/>
              </a:ext>
            </a:extLst>
          </p:cNvPr>
          <p:cNvSpPr/>
          <p:nvPr/>
        </p:nvSpPr>
        <p:spPr>
          <a:xfrm>
            <a:off x="7969169" y="1876544"/>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err="1">
                <a:latin typeface="Kamerik205 8" panose="020B0803030600020004" pitchFamily="34" charset="0"/>
              </a:rPr>
              <a:t>Cacheability</a:t>
            </a:r>
            <a:endParaRPr lang="en-US" sz="2800" dirty="0">
              <a:latin typeface="Kamerik205 8" panose="020B0803030600020004" pitchFamily="34" charset="0"/>
            </a:endParaRPr>
          </a:p>
        </p:txBody>
      </p:sp>
      <p:sp>
        <p:nvSpPr>
          <p:cNvPr id="6" name="Rectangle: Rounded Corners 5">
            <a:extLst>
              <a:ext uri="{FF2B5EF4-FFF2-40B4-BE49-F238E27FC236}">
                <a16:creationId xmlns:a16="http://schemas.microsoft.com/office/drawing/2014/main" id="{BB276E7F-4C61-4E64-83B5-03021EB99BD8}"/>
              </a:ext>
            </a:extLst>
          </p:cNvPr>
          <p:cNvSpPr/>
          <p:nvPr/>
        </p:nvSpPr>
        <p:spPr>
          <a:xfrm>
            <a:off x="1086091" y="3640262"/>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Layered System</a:t>
            </a:r>
          </a:p>
        </p:txBody>
      </p:sp>
      <p:sp>
        <p:nvSpPr>
          <p:cNvPr id="7" name="Rectangle: Rounded Corners 6">
            <a:extLst>
              <a:ext uri="{FF2B5EF4-FFF2-40B4-BE49-F238E27FC236}">
                <a16:creationId xmlns:a16="http://schemas.microsoft.com/office/drawing/2014/main" id="{A93FF853-6B91-41A9-B3B3-2EFB3AAE7225}"/>
              </a:ext>
            </a:extLst>
          </p:cNvPr>
          <p:cNvSpPr/>
          <p:nvPr/>
        </p:nvSpPr>
        <p:spPr>
          <a:xfrm>
            <a:off x="4527630" y="3640261"/>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
        <p:nvSpPr>
          <p:cNvPr id="8" name="Rectangle: Rounded Corners 7">
            <a:extLst>
              <a:ext uri="{FF2B5EF4-FFF2-40B4-BE49-F238E27FC236}">
                <a16:creationId xmlns:a16="http://schemas.microsoft.com/office/drawing/2014/main" id="{2F819F64-C00C-49CA-A9FB-A7595BFCE18F}"/>
              </a:ext>
            </a:extLst>
          </p:cNvPr>
          <p:cNvSpPr/>
          <p:nvPr/>
        </p:nvSpPr>
        <p:spPr>
          <a:xfrm>
            <a:off x="7969169" y="3617112"/>
            <a:ext cx="3136739" cy="120376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latin typeface="Kamerik205 8" panose="020B0803030600020004" pitchFamily="34" charset="0"/>
              </a:rPr>
              <a:t>Uniform Interface</a:t>
            </a:r>
          </a:p>
        </p:txBody>
      </p:sp>
      <p:sp>
        <p:nvSpPr>
          <p:cNvPr id="10" name="Rectangle: Rounded Corners 9">
            <a:extLst>
              <a:ext uri="{FF2B5EF4-FFF2-40B4-BE49-F238E27FC236}">
                <a16:creationId xmlns:a16="http://schemas.microsoft.com/office/drawing/2014/main" id="{9B0789BA-E195-4282-A7F7-47FE822F35E3}"/>
              </a:ext>
            </a:extLst>
          </p:cNvPr>
          <p:cNvSpPr/>
          <p:nvPr/>
        </p:nvSpPr>
        <p:spPr>
          <a:xfrm>
            <a:off x="4527630" y="3640261"/>
            <a:ext cx="3136739" cy="12037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Kamerik205 8" panose="020B0803030600020004" pitchFamily="34" charset="0"/>
              </a:rPr>
              <a:t>Code on Demand</a:t>
            </a:r>
          </a:p>
          <a:p>
            <a:pPr algn="ctr"/>
            <a:r>
              <a:rPr lang="en-US" sz="1400" dirty="0">
                <a:latin typeface="Kamerik205 8" panose="020B0803030600020004" pitchFamily="34" charset="0"/>
              </a:rPr>
              <a:t>(optional)</a:t>
            </a:r>
          </a:p>
        </p:txBody>
      </p:sp>
    </p:spTree>
    <p:extLst>
      <p:ext uri="{BB962C8B-B14F-4D97-AF65-F5344CB8AC3E}">
        <p14:creationId xmlns:p14="http://schemas.microsoft.com/office/powerpoint/2010/main" val="17194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3" name="TextBox 2">
            <a:extLst>
              <a:ext uri="{FF2B5EF4-FFF2-40B4-BE49-F238E27FC236}">
                <a16:creationId xmlns:a16="http://schemas.microsoft.com/office/drawing/2014/main" id="{7221AA19-8D85-4554-B9AD-5DB8A90BF830}"/>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POST https://exampleapi.com/employees</a:t>
            </a:r>
          </a:p>
        </p:txBody>
      </p:sp>
      <p:graphicFrame>
        <p:nvGraphicFramePr>
          <p:cNvPr id="4" name="Table 4">
            <a:extLst>
              <a:ext uri="{FF2B5EF4-FFF2-40B4-BE49-F238E27FC236}">
                <a16:creationId xmlns:a16="http://schemas.microsoft.com/office/drawing/2014/main" id="{B139C933-CDAC-4775-A10E-84EF29B1464C}"/>
              </a:ext>
            </a:extLst>
          </p:cNvPr>
          <p:cNvGraphicFramePr>
            <a:graphicFrameLocks noGrp="1"/>
          </p:cNvGraphicFramePr>
          <p:nvPr>
            <p:extLst>
              <p:ext uri="{D42A27DB-BD31-4B8C-83A1-F6EECF244321}">
                <p14:modId xmlns:p14="http://schemas.microsoft.com/office/powerpoint/2010/main" val="3365811829"/>
              </p:ext>
            </p:extLst>
          </p:nvPr>
        </p:nvGraphicFramePr>
        <p:xfrm>
          <a:off x="2946716" y="3818466"/>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409</a:t>
                      </a:r>
                    </a:p>
                  </a:txBody>
                  <a:tcPr/>
                </a:tc>
                <a:tc>
                  <a:txBody>
                    <a:bodyPr/>
                    <a:lstStyle/>
                    <a:p>
                      <a:r>
                        <a:rPr lang="en-US" sz="2800" dirty="0"/>
                        <a:t>Conflict</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90100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6D42722-61DA-445F-B77F-EF08D36BE70D}"/>
              </a:ext>
            </a:extLst>
          </p:cNvPr>
          <p:cNvSpPr/>
          <p:nvPr/>
        </p:nvSpPr>
        <p:spPr>
          <a:xfrm>
            <a:off x="186491" y="1169951"/>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0" name="TextBox 9">
            <a:extLst>
              <a:ext uri="{FF2B5EF4-FFF2-40B4-BE49-F238E27FC236}">
                <a16:creationId xmlns:a16="http://schemas.microsoft.com/office/drawing/2014/main" id="{E5911147-0D7D-431A-B738-9DBEA6234086}"/>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a:t>
            </a:r>
          </a:p>
        </p:txBody>
      </p:sp>
      <p:sp>
        <p:nvSpPr>
          <p:cNvPr id="17" name="TextBox 16">
            <a:extLst>
              <a:ext uri="{FF2B5EF4-FFF2-40B4-BE49-F238E27FC236}">
                <a16:creationId xmlns:a16="http://schemas.microsoft.com/office/drawing/2014/main" id="{916B558E-BC41-4FB0-B1BF-09E9880B3BD3}"/>
              </a:ext>
            </a:extLst>
          </p:cNvPr>
          <p:cNvSpPr txBox="1"/>
          <p:nvPr/>
        </p:nvSpPr>
        <p:spPr>
          <a:xfrm>
            <a:off x="0"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GET https://exampleapi.com/employees/{id}</a:t>
            </a:r>
          </a:p>
        </p:txBody>
      </p:sp>
      <p:graphicFrame>
        <p:nvGraphicFramePr>
          <p:cNvPr id="18" name="Table 4">
            <a:extLst>
              <a:ext uri="{FF2B5EF4-FFF2-40B4-BE49-F238E27FC236}">
                <a16:creationId xmlns:a16="http://schemas.microsoft.com/office/drawing/2014/main" id="{DDE1DF51-24EE-483A-B48C-34E95EDA30FC}"/>
              </a:ext>
            </a:extLst>
          </p:cNvPr>
          <p:cNvGraphicFramePr>
            <a:graphicFrameLocks noGrp="1"/>
          </p:cNvGraphicFramePr>
          <p:nvPr>
            <p:extLst>
              <p:ext uri="{D42A27DB-BD31-4B8C-83A1-F6EECF244321}">
                <p14:modId xmlns:p14="http://schemas.microsoft.com/office/powerpoint/2010/main" val="3374112953"/>
              </p:ext>
            </p:extLst>
          </p:nvPr>
        </p:nvGraphicFramePr>
        <p:xfrm>
          <a:off x="2936049" y="3702972"/>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14957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1" grpId="0" animBg="1"/>
      <p:bldP spid="10"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7F1C2DE-905C-4CE0-9A04-D3C5EC81B5D6}"/>
              </a:ext>
            </a:extLst>
          </p:cNvPr>
          <p:cNvSpPr/>
          <p:nvPr/>
        </p:nvSpPr>
        <p:spPr>
          <a:xfrm>
            <a:off x="2584785"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sp>
        <p:nvSpPr>
          <p:cNvPr id="18" name="TextBox 17">
            <a:extLst>
              <a:ext uri="{FF2B5EF4-FFF2-40B4-BE49-F238E27FC236}">
                <a16:creationId xmlns:a16="http://schemas.microsoft.com/office/drawing/2014/main" id="{C38378C4-2BB4-4FD0-8F31-61D40768BF45}"/>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PUT https://exampleapi.com/employees/{id}</a:t>
            </a:r>
          </a:p>
        </p:txBody>
      </p:sp>
      <p:graphicFrame>
        <p:nvGraphicFramePr>
          <p:cNvPr id="19" name="Table 4">
            <a:extLst>
              <a:ext uri="{FF2B5EF4-FFF2-40B4-BE49-F238E27FC236}">
                <a16:creationId xmlns:a16="http://schemas.microsoft.com/office/drawing/2014/main" id="{4CB9E31E-4705-4A1A-BB65-66D3A1B08CE6}"/>
              </a:ext>
            </a:extLst>
          </p:cNvPr>
          <p:cNvGraphicFramePr>
            <a:graphicFrameLocks noGrp="1"/>
          </p:cNvGraphicFramePr>
          <p:nvPr>
            <p:extLst>
              <p:ext uri="{D42A27DB-BD31-4B8C-83A1-F6EECF244321}">
                <p14:modId xmlns:p14="http://schemas.microsoft.com/office/powerpoint/2010/main" val="3720569226"/>
              </p:ext>
            </p:extLst>
          </p:nvPr>
        </p:nvGraphicFramePr>
        <p:xfrm>
          <a:off x="2946716" y="3402918"/>
          <a:ext cx="6298566" cy="259080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rowSpan="2">
                  <a:txBody>
                    <a:bodyPr/>
                    <a:lstStyle/>
                    <a:p>
                      <a:r>
                        <a:rPr lang="en-US" sz="2800" dirty="0"/>
                        <a:t>Success</a:t>
                      </a:r>
                    </a:p>
                  </a:txBody>
                  <a:tcPr anchor="ct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vMerge="1">
                  <a:txBody>
                    <a:bodyPr/>
                    <a:lstStyle/>
                    <a:p>
                      <a:endParaRPr lang="en-US" sz="2800" dirty="0"/>
                    </a:p>
                  </a:txBody>
                  <a:tcPr anchor="ctr"/>
                </a:tc>
                <a:tc>
                  <a:txBody>
                    <a:bodyPr/>
                    <a:lstStyle/>
                    <a:p>
                      <a:r>
                        <a:rPr lang="en-US" sz="2800" dirty="0"/>
                        <a:t>201</a:t>
                      </a:r>
                    </a:p>
                  </a:txBody>
                  <a:tcPr/>
                </a:tc>
                <a:tc>
                  <a:txBody>
                    <a:bodyPr/>
                    <a:lstStyle/>
                    <a:p>
                      <a:r>
                        <a:rPr lang="en-US" sz="2800" dirty="0"/>
                        <a:t>Created</a:t>
                      </a:r>
                    </a:p>
                  </a:txBody>
                  <a:tcPr/>
                </a:tc>
                <a:extLst>
                  <a:ext uri="{0D108BD9-81ED-4DB2-BD59-A6C34878D82A}">
                    <a16:rowId xmlns:a16="http://schemas.microsoft.com/office/drawing/2014/main" val="2738980341"/>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Tree>
    <p:extLst>
      <p:ext uri="{BB962C8B-B14F-4D97-AF65-F5344CB8AC3E}">
        <p14:creationId xmlns:p14="http://schemas.microsoft.com/office/powerpoint/2010/main" val="373022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8"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0B8B41F-5D0B-4FF0-8073-A0AEB8083DE2}"/>
              </a:ext>
            </a:extLst>
          </p:cNvPr>
          <p:cNvSpPr/>
          <p:nvPr/>
        </p:nvSpPr>
        <p:spPr>
          <a:xfrm>
            <a:off x="4983079" y="114759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362E9937-96AB-4F79-918B-A2E5453AAB84}"/>
              </a:ext>
            </a:extLst>
          </p:cNvPr>
          <p:cNvGraphicFramePr>
            <a:graphicFrameLocks noGrp="1"/>
          </p:cNvGraphicFramePr>
          <p:nvPr>
            <p:extLst>
              <p:ext uri="{D42A27DB-BD31-4B8C-83A1-F6EECF244321}">
                <p14:modId xmlns:p14="http://schemas.microsoft.com/office/powerpoint/2010/main" val="2552451507"/>
              </p:ext>
            </p:extLst>
          </p:nvPr>
        </p:nvGraphicFramePr>
        <p:xfrm>
          <a:off x="2936049" y="3395481"/>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204</a:t>
                      </a:r>
                    </a:p>
                  </a:txBody>
                  <a:tcPr/>
                </a:tc>
                <a:tc>
                  <a:txBody>
                    <a:bodyPr/>
                    <a:lstStyle/>
                    <a:p>
                      <a:r>
                        <a:rPr lang="en-US" sz="2800" dirty="0"/>
                        <a:t>No Content</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AB10B69C-64B3-4AC8-8C79-9E45C92EC751}"/>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PATCH https://exampleapi.com/employees/{id}</a:t>
            </a:r>
          </a:p>
        </p:txBody>
      </p:sp>
    </p:spTree>
    <p:extLst>
      <p:ext uri="{BB962C8B-B14F-4D97-AF65-F5344CB8AC3E}">
        <p14:creationId xmlns:p14="http://schemas.microsoft.com/office/powerpoint/2010/main" val="4186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9"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8DBFBAD-9444-491C-88BB-11DB0996C040}"/>
              </a:ext>
            </a:extLst>
          </p:cNvPr>
          <p:cNvSpPr/>
          <p:nvPr/>
        </p:nvSpPr>
        <p:spPr>
          <a:xfrm>
            <a:off x="7381373" y="1155075"/>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2" name="Title 1">
            <a:extLst>
              <a:ext uri="{FF2B5EF4-FFF2-40B4-BE49-F238E27FC236}">
                <a16:creationId xmlns:a16="http://schemas.microsoft.com/office/drawing/2014/main" id="{C07C2783-7950-4FE3-8A6B-1B46A335C963}"/>
              </a:ext>
            </a:extLst>
          </p:cNvPr>
          <p:cNvSpPr>
            <a:spLocks noGrp="1"/>
          </p:cNvSpPr>
          <p:nvPr>
            <p:ph type="title"/>
          </p:nvPr>
        </p:nvSpPr>
        <p:spPr/>
        <p:txBody>
          <a:bodyPr>
            <a:normAutofit fontScale="90000"/>
          </a:bodyPr>
          <a:lstStyle/>
          <a:p>
            <a:r>
              <a:rPr lang="en-US" dirty="0"/>
              <a:t>REST Verbs</a:t>
            </a:r>
          </a:p>
        </p:txBody>
      </p:sp>
      <p:sp>
        <p:nvSpPr>
          <p:cNvPr id="3" name="Rectangle: Rounded Corners 2">
            <a:extLst>
              <a:ext uri="{FF2B5EF4-FFF2-40B4-BE49-F238E27FC236}">
                <a16:creationId xmlns:a16="http://schemas.microsoft.com/office/drawing/2014/main" id="{6A748A03-3CEC-4201-8A93-E8008FF368BF}"/>
              </a:ext>
            </a:extLst>
          </p:cNvPr>
          <p:cNvSpPr/>
          <p:nvPr/>
        </p:nvSpPr>
        <p:spPr>
          <a:xfrm>
            <a:off x="4983079"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PUT</a:t>
            </a:r>
            <a:endParaRPr lang="en-US" b="1" dirty="0"/>
          </a:p>
          <a:p>
            <a:pPr algn="ctr"/>
            <a:r>
              <a:rPr lang="en-US" dirty="0"/>
              <a:t>Update</a:t>
            </a:r>
          </a:p>
        </p:txBody>
      </p:sp>
      <p:sp>
        <p:nvSpPr>
          <p:cNvPr id="8" name="Rectangle: Rounded Corners 7">
            <a:extLst>
              <a:ext uri="{FF2B5EF4-FFF2-40B4-BE49-F238E27FC236}">
                <a16:creationId xmlns:a16="http://schemas.microsoft.com/office/drawing/2014/main" id="{1E4A05FB-2352-4FBB-A4A7-6D665646E7FA}"/>
              </a:ext>
            </a:extLst>
          </p:cNvPr>
          <p:cNvSpPr/>
          <p:nvPr/>
        </p:nvSpPr>
        <p:spPr>
          <a:xfrm>
            <a:off x="2584785"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GET</a:t>
            </a:r>
            <a:endParaRPr lang="en-US" b="1" dirty="0"/>
          </a:p>
          <a:p>
            <a:pPr algn="ctr"/>
            <a:r>
              <a:rPr lang="en-US" dirty="0"/>
              <a:t>Read</a:t>
            </a:r>
          </a:p>
        </p:txBody>
      </p:sp>
      <p:sp>
        <p:nvSpPr>
          <p:cNvPr id="9" name="Rectangle: Rounded Corners 8">
            <a:extLst>
              <a:ext uri="{FF2B5EF4-FFF2-40B4-BE49-F238E27FC236}">
                <a16:creationId xmlns:a16="http://schemas.microsoft.com/office/drawing/2014/main" id="{DF09E2FB-7B61-4B0A-A6B8-48CA8CFDCA2C}"/>
              </a:ext>
            </a:extLst>
          </p:cNvPr>
          <p:cNvSpPr/>
          <p:nvPr/>
        </p:nvSpPr>
        <p:spPr>
          <a:xfrm>
            <a:off x="7381373"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PATCH</a:t>
            </a:r>
            <a:endParaRPr lang="en-US" b="1" dirty="0"/>
          </a:p>
          <a:p>
            <a:pPr algn="ctr"/>
            <a:r>
              <a:rPr lang="en-US" dirty="0"/>
              <a:t>~Update</a:t>
            </a:r>
          </a:p>
        </p:txBody>
      </p:sp>
      <p:sp>
        <p:nvSpPr>
          <p:cNvPr id="10" name="Rectangle: Rounded Corners 9">
            <a:extLst>
              <a:ext uri="{FF2B5EF4-FFF2-40B4-BE49-F238E27FC236}">
                <a16:creationId xmlns:a16="http://schemas.microsoft.com/office/drawing/2014/main" id="{C747DDAD-6BF7-4610-A89E-2BBA1BDA22FE}"/>
              </a:ext>
            </a:extLst>
          </p:cNvPr>
          <p:cNvSpPr/>
          <p:nvPr/>
        </p:nvSpPr>
        <p:spPr>
          <a:xfrm>
            <a:off x="9779667" y="1155032"/>
            <a:ext cx="2225842" cy="9023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t>DELETE</a:t>
            </a:r>
            <a:endParaRPr lang="en-US" b="1" dirty="0"/>
          </a:p>
          <a:p>
            <a:pPr algn="ctr"/>
            <a:r>
              <a:rPr lang="en-US" dirty="0"/>
              <a:t>Delete</a:t>
            </a:r>
          </a:p>
        </p:txBody>
      </p:sp>
      <p:sp>
        <p:nvSpPr>
          <p:cNvPr id="11" name="Rectangle: Rounded Corners 10">
            <a:extLst>
              <a:ext uri="{FF2B5EF4-FFF2-40B4-BE49-F238E27FC236}">
                <a16:creationId xmlns:a16="http://schemas.microsoft.com/office/drawing/2014/main" id="{4A1590ED-6ECC-4594-83B7-11092A62E4EA}"/>
              </a:ext>
            </a:extLst>
          </p:cNvPr>
          <p:cNvSpPr/>
          <p:nvPr/>
        </p:nvSpPr>
        <p:spPr>
          <a:xfrm>
            <a:off x="186491" y="1155032"/>
            <a:ext cx="2225842" cy="9023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a:t>POST</a:t>
            </a:r>
            <a:endParaRPr lang="en-US" b="1" dirty="0"/>
          </a:p>
          <a:p>
            <a:pPr algn="ctr"/>
            <a:r>
              <a:rPr lang="en-US" dirty="0"/>
              <a:t>Create</a:t>
            </a:r>
          </a:p>
        </p:txBody>
      </p:sp>
      <p:graphicFrame>
        <p:nvGraphicFramePr>
          <p:cNvPr id="17" name="Table 4">
            <a:extLst>
              <a:ext uri="{FF2B5EF4-FFF2-40B4-BE49-F238E27FC236}">
                <a16:creationId xmlns:a16="http://schemas.microsoft.com/office/drawing/2014/main" id="{12A3CF0E-B5D7-4A44-965A-40B3C43114F5}"/>
              </a:ext>
            </a:extLst>
          </p:cNvPr>
          <p:cNvGraphicFramePr>
            <a:graphicFrameLocks noGrp="1"/>
          </p:cNvGraphicFramePr>
          <p:nvPr>
            <p:extLst>
              <p:ext uri="{D42A27DB-BD31-4B8C-83A1-F6EECF244321}">
                <p14:modId xmlns:p14="http://schemas.microsoft.com/office/powerpoint/2010/main" val="3000292857"/>
              </p:ext>
            </p:extLst>
          </p:nvPr>
        </p:nvGraphicFramePr>
        <p:xfrm>
          <a:off x="2946716" y="3630285"/>
          <a:ext cx="6298566" cy="2072640"/>
        </p:xfrm>
        <a:graphic>
          <a:graphicData uri="http://schemas.openxmlformats.org/drawingml/2006/table">
            <a:tbl>
              <a:tblPr firstRow="1" bandRow="1">
                <a:tableStyleId>{7DF18680-E054-41AD-8BC1-D1AEF772440D}</a:tableStyleId>
              </a:tblPr>
              <a:tblGrid>
                <a:gridCol w="1371918">
                  <a:extLst>
                    <a:ext uri="{9D8B030D-6E8A-4147-A177-3AD203B41FA5}">
                      <a16:colId xmlns:a16="http://schemas.microsoft.com/office/drawing/2014/main" val="3318408397"/>
                    </a:ext>
                  </a:extLst>
                </a:gridCol>
                <a:gridCol w="2861691">
                  <a:extLst>
                    <a:ext uri="{9D8B030D-6E8A-4147-A177-3AD203B41FA5}">
                      <a16:colId xmlns:a16="http://schemas.microsoft.com/office/drawing/2014/main" val="1759949909"/>
                    </a:ext>
                  </a:extLst>
                </a:gridCol>
                <a:gridCol w="2064957">
                  <a:extLst>
                    <a:ext uri="{9D8B030D-6E8A-4147-A177-3AD203B41FA5}">
                      <a16:colId xmlns:a16="http://schemas.microsoft.com/office/drawing/2014/main" val="2517584305"/>
                    </a:ext>
                  </a:extLst>
                </a:gridCol>
              </a:tblGrid>
              <a:tr h="370840">
                <a:tc>
                  <a:txBody>
                    <a:bodyPr/>
                    <a:lstStyle/>
                    <a:p>
                      <a:endParaRPr lang="en-US" sz="2800" dirty="0"/>
                    </a:p>
                  </a:txBody>
                  <a:tcPr/>
                </a:tc>
                <a:tc>
                  <a:txBody>
                    <a:bodyPr/>
                    <a:lstStyle/>
                    <a:p>
                      <a:r>
                        <a:rPr lang="en-US" sz="2800" dirty="0"/>
                        <a:t>HTTP Status Code</a:t>
                      </a:r>
                    </a:p>
                  </a:txBody>
                  <a:tcPr/>
                </a:tc>
                <a:tc>
                  <a:txBody>
                    <a:bodyPr/>
                    <a:lstStyle/>
                    <a:p>
                      <a:r>
                        <a:rPr lang="en-US" sz="2800" dirty="0"/>
                        <a:t>Description</a:t>
                      </a:r>
                    </a:p>
                  </a:txBody>
                  <a:tcPr/>
                </a:tc>
                <a:extLst>
                  <a:ext uri="{0D108BD9-81ED-4DB2-BD59-A6C34878D82A}">
                    <a16:rowId xmlns:a16="http://schemas.microsoft.com/office/drawing/2014/main" val="944929651"/>
                  </a:ext>
                </a:extLst>
              </a:tr>
              <a:tr h="370840">
                <a:tc>
                  <a:txBody>
                    <a:bodyPr/>
                    <a:lstStyle/>
                    <a:p>
                      <a:r>
                        <a:rPr lang="en-US" sz="2800" dirty="0"/>
                        <a:t>Success</a:t>
                      </a:r>
                    </a:p>
                  </a:txBody>
                  <a:tcPr/>
                </a:tc>
                <a:tc>
                  <a:txBody>
                    <a:bodyPr/>
                    <a:lstStyle/>
                    <a:p>
                      <a:r>
                        <a:rPr lang="en-US" sz="2800" dirty="0"/>
                        <a:t>200</a:t>
                      </a:r>
                    </a:p>
                  </a:txBody>
                  <a:tcPr/>
                </a:tc>
                <a:tc>
                  <a:txBody>
                    <a:bodyPr/>
                    <a:lstStyle/>
                    <a:p>
                      <a:r>
                        <a:rPr lang="en-US" sz="2800" dirty="0"/>
                        <a:t>OK</a:t>
                      </a:r>
                    </a:p>
                  </a:txBody>
                  <a:tcPr/>
                </a:tc>
                <a:extLst>
                  <a:ext uri="{0D108BD9-81ED-4DB2-BD59-A6C34878D82A}">
                    <a16:rowId xmlns:a16="http://schemas.microsoft.com/office/drawing/2014/main" val="200060846"/>
                  </a:ext>
                </a:extLst>
              </a:tr>
              <a:tr h="370840">
                <a:tc rowSpan="2">
                  <a:txBody>
                    <a:bodyPr/>
                    <a:lstStyle/>
                    <a:p>
                      <a:r>
                        <a:rPr lang="en-US" sz="2800" dirty="0"/>
                        <a:t>Failure</a:t>
                      </a:r>
                    </a:p>
                  </a:txBody>
                  <a:tcPr anchor="ctr"/>
                </a:tc>
                <a:tc>
                  <a:txBody>
                    <a:bodyPr/>
                    <a:lstStyle/>
                    <a:p>
                      <a:r>
                        <a:rPr lang="en-US" sz="2800" dirty="0"/>
                        <a:t>400</a:t>
                      </a:r>
                    </a:p>
                  </a:txBody>
                  <a:tcPr/>
                </a:tc>
                <a:tc>
                  <a:txBody>
                    <a:bodyPr/>
                    <a:lstStyle/>
                    <a:p>
                      <a:r>
                        <a:rPr lang="en-US" sz="2800" dirty="0"/>
                        <a:t>Bad Request</a:t>
                      </a:r>
                    </a:p>
                  </a:txBody>
                  <a:tcPr/>
                </a:tc>
                <a:extLst>
                  <a:ext uri="{0D108BD9-81ED-4DB2-BD59-A6C34878D82A}">
                    <a16:rowId xmlns:a16="http://schemas.microsoft.com/office/drawing/2014/main" val="474608194"/>
                  </a:ext>
                </a:extLst>
              </a:tr>
              <a:tr h="370840">
                <a:tc vMerge="1">
                  <a:txBody>
                    <a:bodyPr/>
                    <a:lstStyle/>
                    <a:p>
                      <a:endParaRPr lang="en-US" dirty="0"/>
                    </a:p>
                  </a:txBody>
                  <a:tcPr/>
                </a:tc>
                <a:tc>
                  <a:txBody>
                    <a:bodyPr/>
                    <a:lstStyle/>
                    <a:p>
                      <a:r>
                        <a:rPr lang="en-US" sz="2800" dirty="0"/>
                        <a:t>404</a:t>
                      </a:r>
                    </a:p>
                  </a:txBody>
                  <a:tcPr/>
                </a:tc>
                <a:tc>
                  <a:txBody>
                    <a:bodyPr/>
                    <a:lstStyle/>
                    <a:p>
                      <a:r>
                        <a:rPr lang="en-US" sz="2800" dirty="0"/>
                        <a:t>Failure</a:t>
                      </a:r>
                    </a:p>
                  </a:txBody>
                  <a:tcPr/>
                </a:tc>
                <a:extLst>
                  <a:ext uri="{0D108BD9-81ED-4DB2-BD59-A6C34878D82A}">
                    <a16:rowId xmlns:a16="http://schemas.microsoft.com/office/drawing/2014/main" val="1134587726"/>
                  </a:ext>
                </a:extLst>
              </a:tr>
            </a:tbl>
          </a:graphicData>
        </a:graphic>
      </p:graphicFrame>
      <p:sp>
        <p:nvSpPr>
          <p:cNvPr id="18" name="TextBox 17">
            <a:extLst>
              <a:ext uri="{FF2B5EF4-FFF2-40B4-BE49-F238E27FC236}">
                <a16:creationId xmlns:a16="http://schemas.microsoft.com/office/drawing/2014/main" id="{B84BD989-3CAB-4D00-A0FF-CF399A12DE43}"/>
              </a:ext>
            </a:extLst>
          </p:cNvPr>
          <p:cNvSpPr txBox="1"/>
          <p:nvPr/>
        </p:nvSpPr>
        <p:spPr>
          <a:xfrm>
            <a:off x="-1" y="2269062"/>
            <a:ext cx="12192001" cy="523220"/>
          </a:xfrm>
          <a:prstGeom prst="rect">
            <a:avLst/>
          </a:prstGeom>
          <a:solidFill>
            <a:schemeClr val="tx1"/>
          </a:solidFill>
        </p:spPr>
        <p:txBody>
          <a:bodyPr wrap="square" rtlCol="0">
            <a:spAutoFit/>
          </a:bodyPr>
          <a:lstStyle/>
          <a:p>
            <a:pPr algn="ctr"/>
            <a:r>
              <a:rPr lang="en-US" sz="2800" dirty="0">
                <a:solidFill>
                  <a:srgbClr val="00B050"/>
                </a:solidFill>
                <a:latin typeface="Ubuntu Mono" panose="020B0509030602030204" pitchFamily="49" charset="0"/>
              </a:rPr>
              <a:t>DELETE https://exampleapi.com/employees/{id}</a:t>
            </a:r>
          </a:p>
        </p:txBody>
      </p:sp>
    </p:spTree>
    <p:extLst>
      <p:ext uri="{BB962C8B-B14F-4D97-AF65-F5344CB8AC3E}">
        <p14:creationId xmlns:p14="http://schemas.microsoft.com/office/powerpoint/2010/main" val="163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D53B-CCC6-4FB2-A36B-0B6C60A2E7D8}"/>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78F93232-6ADB-452A-9A7F-F8BBD4E6E182}"/>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77063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fontScale="90000"/>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6011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105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4" grpId="2"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A725-3BDB-4F67-9338-F72C0E4D92E0}"/>
              </a:ext>
            </a:extLst>
          </p:cNvPr>
          <p:cNvSpPr>
            <a:spLocks noGrp="1"/>
          </p:cNvSpPr>
          <p:nvPr>
            <p:ph type="title"/>
          </p:nvPr>
        </p:nvSpPr>
        <p:spPr/>
        <p:txBody>
          <a:bodyPr>
            <a:normAutofit fontScale="90000"/>
          </a:bodyPr>
          <a:lstStyle/>
          <a:p>
            <a:r>
              <a:rPr lang="en-US" dirty="0"/>
              <a:t>Upcoming Events</a:t>
            </a:r>
          </a:p>
        </p:txBody>
      </p:sp>
      <p:pic>
        <p:nvPicPr>
          <p:cNvPr id="3074" name="Picture 2">
            <a:extLst>
              <a:ext uri="{FF2B5EF4-FFF2-40B4-BE49-F238E27FC236}">
                <a16:creationId xmlns:a16="http://schemas.microsoft.com/office/drawing/2014/main" id="{A47AF29C-C389-45AB-80B3-1552C91D227D}"/>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0919" b="11901"/>
          <a:stretch/>
        </p:blipFill>
        <p:spPr bwMode="auto">
          <a:xfrm>
            <a:off x="643535" y="923544"/>
            <a:ext cx="2933711" cy="1371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E55AA1-A4DF-4DBF-9856-232E88290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327" y="987871"/>
            <a:ext cx="2190854" cy="13716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90AB103-28D8-4E3E-932F-426C845F6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307" y="3622360"/>
            <a:ext cx="1410894" cy="1420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421798-260E-4901-8DDA-2269D1A6ABA1}"/>
              </a:ext>
            </a:extLst>
          </p:cNvPr>
          <p:cNvSpPr txBox="1"/>
          <p:nvPr/>
        </p:nvSpPr>
        <p:spPr>
          <a:xfrm>
            <a:off x="1289878" y="2295145"/>
            <a:ext cx="1641027" cy="923330"/>
          </a:xfrm>
          <a:prstGeom prst="rect">
            <a:avLst/>
          </a:prstGeom>
          <a:noFill/>
        </p:spPr>
        <p:txBody>
          <a:bodyPr wrap="none" rtlCol="0">
            <a:spAutoFit/>
          </a:bodyPr>
          <a:lstStyle/>
          <a:p>
            <a:r>
              <a:rPr lang="en-US" dirty="0"/>
              <a:t>May 6: Stir Trek</a:t>
            </a:r>
          </a:p>
          <a:p>
            <a:r>
              <a:rPr lang="en-US" dirty="0"/>
              <a:t>Columbus, OH</a:t>
            </a:r>
          </a:p>
          <a:p>
            <a:r>
              <a:rPr lang="en-US" dirty="0"/>
              <a:t>$175</a:t>
            </a:r>
          </a:p>
        </p:txBody>
      </p:sp>
      <p:sp>
        <p:nvSpPr>
          <p:cNvPr id="8" name="TextBox 7">
            <a:extLst>
              <a:ext uri="{FF2B5EF4-FFF2-40B4-BE49-F238E27FC236}">
                <a16:creationId xmlns:a16="http://schemas.microsoft.com/office/drawing/2014/main" id="{7FD07F76-0BFA-4A96-B130-CA1CCA74E579}"/>
              </a:ext>
            </a:extLst>
          </p:cNvPr>
          <p:cNvSpPr txBox="1"/>
          <p:nvPr/>
        </p:nvSpPr>
        <p:spPr>
          <a:xfrm>
            <a:off x="8056274" y="2529251"/>
            <a:ext cx="1727204" cy="923330"/>
          </a:xfrm>
          <a:prstGeom prst="rect">
            <a:avLst/>
          </a:prstGeom>
          <a:noFill/>
        </p:spPr>
        <p:txBody>
          <a:bodyPr wrap="none" rtlCol="0">
            <a:spAutoFit/>
          </a:bodyPr>
          <a:lstStyle/>
          <a:p>
            <a:pPr algn="ctr"/>
            <a:r>
              <a:rPr lang="en-US" dirty="0"/>
              <a:t>June 6-8: dev up</a:t>
            </a:r>
          </a:p>
          <a:p>
            <a:pPr algn="ctr"/>
            <a:r>
              <a:rPr lang="en-US" dirty="0"/>
              <a:t>St. Charles, MO</a:t>
            </a:r>
          </a:p>
          <a:p>
            <a:pPr algn="ctr"/>
            <a:r>
              <a:rPr lang="en-US" dirty="0"/>
              <a:t>$450 - $600</a:t>
            </a:r>
          </a:p>
        </p:txBody>
      </p:sp>
      <p:sp>
        <p:nvSpPr>
          <p:cNvPr id="9" name="TextBox 8">
            <a:extLst>
              <a:ext uri="{FF2B5EF4-FFF2-40B4-BE49-F238E27FC236}">
                <a16:creationId xmlns:a16="http://schemas.microsoft.com/office/drawing/2014/main" id="{D5172DC6-922A-4D6B-8976-32DFAC24789E}"/>
              </a:ext>
            </a:extLst>
          </p:cNvPr>
          <p:cNvSpPr txBox="1"/>
          <p:nvPr/>
        </p:nvSpPr>
        <p:spPr>
          <a:xfrm>
            <a:off x="987037" y="5042660"/>
            <a:ext cx="2016578" cy="923330"/>
          </a:xfrm>
          <a:prstGeom prst="rect">
            <a:avLst/>
          </a:prstGeom>
          <a:noFill/>
        </p:spPr>
        <p:txBody>
          <a:bodyPr wrap="none" rtlCol="0">
            <a:spAutoFit/>
          </a:bodyPr>
          <a:lstStyle/>
          <a:p>
            <a:pPr algn="ctr"/>
            <a:r>
              <a:rPr lang="en-US" dirty="0"/>
              <a:t>July : THAT</a:t>
            </a:r>
          </a:p>
          <a:p>
            <a:pPr algn="ctr"/>
            <a:r>
              <a:rPr lang="en-US" dirty="0"/>
              <a:t>Wisconsin Dells, WI</a:t>
            </a:r>
          </a:p>
          <a:p>
            <a:pPr algn="ctr"/>
            <a:r>
              <a:rPr lang="en-US" dirty="0"/>
              <a:t>$149 - $899</a:t>
            </a:r>
          </a:p>
        </p:txBody>
      </p:sp>
      <p:pic>
        <p:nvPicPr>
          <p:cNvPr id="13" name="Picture 12">
            <a:extLst>
              <a:ext uri="{FF2B5EF4-FFF2-40B4-BE49-F238E27FC236}">
                <a16:creationId xmlns:a16="http://schemas.microsoft.com/office/drawing/2014/main" id="{EC1EB036-E8D0-4872-A2AF-0D232B2540D2}"/>
              </a:ext>
            </a:extLst>
          </p:cNvPr>
          <p:cNvPicPr>
            <a:picLocks noChangeAspect="1"/>
          </p:cNvPicPr>
          <p:nvPr/>
        </p:nvPicPr>
        <p:blipFill rotWithShape="1">
          <a:blip r:embed="rId6"/>
          <a:srcRect l="84056" t="40097" r="12863" b="44292"/>
          <a:stretch/>
        </p:blipFill>
        <p:spPr>
          <a:xfrm>
            <a:off x="1100738" y="3382163"/>
            <a:ext cx="2019304" cy="1660497"/>
          </a:xfrm>
          <a:prstGeom prst="rect">
            <a:avLst/>
          </a:prstGeom>
        </p:spPr>
      </p:pic>
      <p:sp>
        <p:nvSpPr>
          <p:cNvPr id="15" name="TextBox 14">
            <a:extLst>
              <a:ext uri="{FF2B5EF4-FFF2-40B4-BE49-F238E27FC236}">
                <a16:creationId xmlns:a16="http://schemas.microsoft.com/office/drawing/2014/main" id="{44B940C5-DE59-473F-9E44-A636375AF1E8}"/>
              </a:ext>
            </a:extLst>
          </p:cNvPr>
          <p:cNvSpPr txBox="1"/>
          <p:nvPr/>
        </p:nvSpPr>
        <p:spPr>
          <a:xfrm>
            <a:off x="7829696" y="5042660"/>
            <a:ext cx="2154116" cy="923330"/>
          </a:xfrm>
          <a:prstGeom prst="rect">
            <a:avLst/>
          </a:prstGeom>
          <a:noFill/>
        </p:spPr>
        <p:txBody>
          <a:bodyPr wrap="none" rtlCol="0">
            <a:spAutoFit/>
          </a:bodyPr>
          <a:lstStyle/>
          <a:p>
            <a:pPr algn="ctr"/>
            <a:r>
              <a:rPr lang="en-US" dirty="0"/>
              <a:t>July 29: Cincy Deliver</a:t>
            </a:r>
          </a:p>
          <a:p>
            <a:pPr algn="ctr"/>
            <a:r>
              <a:rPr lang="en-US" dirty="0"/>
              <a:t>Cincinnati, OH</a:t>
            </a:r>
          </a:p>
          <a:p>
            <a:pPr algn="ctr"/>
            <a:r>
              <a:rPr lang="en-US" dirty="0"/>
              <a:t>$55 - $110</a:t>
            </a:r>
          </a:p>
        </p:txBody>
      </p:sp>
    </p:spTree>
    <p:extLst>
      <p:ext uri="{BB962C8B-B14F-4D97-AF65-F5344CB8AC3E}">
        <p14:creationId xmlns:p14="http://schemas.microsoft.com/office/powerpoint/2010/main" val="35712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fade">
                                      <p:cBhvr>
                                        <p:cTn id="31" dur="500"/>
                                        <p:tgtEl>
                                          <p:spTgt spid="30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33492541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fontScale="90000"/>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5 Free Solid" panose="02000503000000000000" pitchFamily="50" charset="0"/>
              </a:rPr>
              <a:t></a:t>
            </a:r>
            <a:endParaRPr lang="en-US" sz="4000" dirty="0">
              <a:solidFill>
                <a:schemeClr val="tx2"/>
              </a:solidFill>
            </a:endParaRPr>
          </a:p>
        </p:txBody>
      </p:sp>
    </p:spTree>
    <p:extLst>
      <p:ext uri="{BB962C8B-B14F-4D97-AF65-F5344CB8AC3E}">
        <p14:creationId xmlns:p14="http://schemas.microsoft.com/office/powerpoint/2010/main" val="192806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288787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fontScale="90000"/>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5915018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028243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1260038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fontScale="90000"/>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02294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fontScale="90000"/>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487457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41018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715C8-53BB-4E99-A08A-9074726AB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C54E4DE3-07CE-4ACB-A6F7-6605BB4DBAEB}"/>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1" name="Group 10">
            <a:extLst>
              <a:ext uri="{FF2B5EF4-FFF2-40B4-BE49-F238E27FC236}">
                <a16:creationId xmlns:a16="http://schemas.microsoft.com/office/drawing/2014/main" id="{147125FC-499E-4140-A9AF-996DE2D28709}"/>
              </a:ext>
            </a:extLst>
          </p:cNvPr>
          <p:cNvGrpSpPr/>
          <p:nvPr/>
        </p:nvGrpSpPr>
        <p:grpSpPr>
          <a:xfrm>
            <a:off x="2314233" y="3630168"/>
            <a:ext cx="2644827" cy="2780022"/>
            <a:chOff x="2314233" y="3630168"/>
            <a:chExt cx="2644827" cy="2780022"/>
          </a:xfrm>
        </p:grpSpPr>
        <p:pic>
          <p:nvPicPr>
            <p:cNvPr id="5" name="Picture 4">
              <a:extLst>
                <a:ext uri="{FF2B5EF4-FFF2-40B4-BE49-F238E27FC236}">
                  <a16:creationId xmlns:a16="http://schemas.microsoft.com/office/drawing/2014/main" id="{98C6A1E5-2222-4AB1-9C7D-83B8DFC08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855" y="3630168"/>
              <a:ext cx="2381250" cy="2381250"/>
            </a:xfrm>
            <a:prstGeom prst="rect">
              <a:avLst/>
            </a:prstGeom>
          </p:spPr>
        </p:pic>
        <p:sp>
          <p:nvSpPr>
            <p:cNvPr id="9" name="TextBox 8">
              <a:extLst>
                <a:ext uri="{FF2B5EF4-FFF2-40B4-BE49-F238E27FC236}">
                  <a16:creationId xmlns:a16="http://schemas.microsoft.com/office/drawing/2014/main" id="{997A5B3C-51B0-4129-AC7E-0912A98399A3}"/>
                </a:ext>
              </a:extLst>
            </p:cNvPr>
            <p:cNvSpPr txBox="1"/>
            <p:nvPr/>
          </p:nvSpPr>
          <p:spPr>
            <a:xfrm>
              <a:off x="2314233" y="6040858"/>
              <a:ext cx="26448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Keynote – Christina Aldan</a:t>
              </a:r>
            </a:p>
          </p:txBody>
        </p:sp>
      </p:grpSp>
      <p:grpSp>
        <p:nvGrpSpPr>
          <p:cNvPr id="12" name="Group 11">
            <a:extLst>
              <a:ext uri="{FF2B5EF4-FFF2-40B4-BE49-F238E27FC236}">
                <a16:creationId xmlns:a16="http://schemas.microsoft.com/office/drawing/2014/main" id="{C84DAFC2-4D0A-4BC7-AD59-C4FBA8DB4C6A}"/>
              </a:ext>
            </a:extLst>
          </p:cNvPr>
          <p:cNvGrpSpPr/>
          <p:nvPr/>
        </p:nvGrpSpPr>
        <p:grpSpPr>
          <a:xfrm>
            <a:off x="6095998" y="3630168"/>
            <a:ext cx="4517136" cy="2750582"/>
            <a:chOff x="6095998" y="3630168"/>
            <a:chExt cx="4517136" cy="2750582"/>
          </a:xfrm>
        </p:grpSpPr>
        <p:pic>
          <p:nvPicPr>
            <p:cNvPr id="7" name="Picture 6">
              <a:extLst>
                <a:ext uri="{FF2B5EF4-FFF2-40B4-BE49-F238E27FC236}">
                  <a16:creationId xmlns:a16="http://schemas.microsoft.com/office/drawing/2014/main" id="{E43AF028-EE01-4A7A-BC90-D97EC894E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3630168"/>
              <a:ext cx="4517136" cy="2371496"/>
            </a:xfrm>
            <a:prstGeom prst="rect">
              <a:avLst/>
            </a:prstGeom>
          </p:spPr>
        </p:pic>
        <p:sp>
          <p:nvSpPr>
            <p:cNvPr id="10" name="TextBox 9">
              <a:extLst>
                <a:ext uri="{FF2B5EF4-FFF2-40B4-BE49-F238E27FC236}">
                  <a16:creationId xmlns:a16="http://schemas.microsoft.com/office/drawing/2014/main" id="{A17CD59A-F07F-47F9-9DDB-BDAC36589EA3}"/>
                </a:ext>
              </a:extLst>
            </p:cNvPr>
            <p:cNvSpPr txBox="1"/>
            <p:nvPr/>
          </p:nvSpPr>
          <p:spPr>
            <a:xfrm>
              <a:off x="6619122" y="6011418"/>
              <a:ext cx="3470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.NET Rocks! 20</a:t>
              </a:r>
              <a:r>
                <a:rPr kumimoji="0" lang="en-US" sz="1800" b="1" i="0" u="none" strike="noStrike" kern="1200" cap="none" spc="0" normalizeH="0" baseline="30000" noProof="0" dirty="0">
                  <a:ln>
                    <a:noFill/>
                  </a:ln>
                  <a:solidFill>
                    <a:prstClr val="black"/>
                  </a:solidFill>
                  <a:effectLst/>
                  <a:highlight>
                    <a:srgbClr val="A3CF62"/>
                  </a:highlight>
                  <a:uLnTx/>
                  <a:uFillTx/>
                  <a:latin typeface="Calibri" panose="020F0502020204030204"/>
                  <a:ea typeface="+mn-ea"/>
                  <a:cs typeface="+mn-cs"/>
                </a:rPr>
                <a:t>th</a:t>
              </a:r>
              <a:r>
                <a:rPr kumimoji="0" lang="en-US" sz="1800" b="1" i="0" u="none" strike="noStrike" kern="1200" cap="none" spc="0" normalizeH="0" baseline="0" noProof="0" dirty="0">
                  <a:ln>
                    <a:noFill/>
                  </a:ln>
                  <a:solidFill>
                    <a:prstClr val="black"/>
                  </a:solidFill>
                  <a:effectLst/>
                  <a:highlight>
                    <a:srgbClr val="A3CF62"/>
                  </a:highlight>
                  <a:uLnTx/>
                  <a:uFillTx/>
                  <a:latin typeface="Calibri" panose="020F0502020204030204"/>
                  <a:ea typeface="+mn-ea"/>
                  <a:cs typeface="+mn-cs"/>
                </a:rPr>
                <a:t> Anniversary Party</a:t>
              </a:r>
            </a:p>
          </p:txBody>
        </p:sp>
      </p:grpSp>
    </p:spTree>
    <p:extLst>
      <p:ext uri="{BB962C8B-B14F-4D97-AF65-F5344CB8AC3E}">
        <p14:creationId xmlns:p14="http://schemas.microsoft.com/office/powerpoint/2010/main" val="3255300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6692782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314810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237815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fontScale="90000"/>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484797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136720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3715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694341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fontScale="90000"/>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6456269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1839008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987880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F22937-BBE7-45A5-92CE-29756AEB1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542925"/>
            <a:ext cx="5286375"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665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459000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fontScale="90000"/>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49747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644460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9985332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fontScale="90000"/>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336427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D969-65C5-44B0-83F7-C181D349B9AD}"/>
              </a:ext>
            </a:extLst>
          </p:cNvPr>
          <p:cNvSpPr>
            <a:spLocks noGrp="1"/>
          </p:cNvSpPr>
          <p:nvPr>
            <p:ph type="title"/>
          </p:nvPr>
        </p:nvSpPr>
        <p:spPr/>
        <p:txBody>
          <a:bodyPr/>
          <a:lstStyle/>
          <a:p>
            <a:r>
              <a:rPr lang="en-US" dirty="0"/>
              <a:t>Serverless vs Containers</a:t>
            </a:r>
          </a:p>
        </p:txBody>
      </p:sp>
      <p:sp>
        <p:nvSpPr>
          <p:cNvPr id="3" name="Text Placeholder 2">
            <a:extLst>
              <a:ext uri="{FF2B5EF4-FFF2-40B4-BE49-F238E27FC236}">
                <a16:creationId xmlns:a16="http://schemas.microsoft.com/office/drawing/2014/main" id="{CB8B0209-6A6C-46B5-B5CE-34A78CEEA776}"/>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1634405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95B2-635E-4306-AFB0-3D7680E5766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7205FA9-57BC-413C-99A5-34A89A076DAC}"/>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7223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90F2-F968-4A10-9AA4-2158D3191EB8}"/>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1FB4AEFC-1A2F-48D8-8D60-053522D242AB}"/>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2777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A78-7833-4029-95EB-C175EC98C4B7}"/>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9F140EF6-68CF-4B14-8365-BD7898FFD0D2}"/>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38972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9E4-D2A2-458A-86AF-0D02ECBF0B7F}"/>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48FF2E70-E8BA-4E46-9EC2-5E09E57612B5}"/>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68826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C315B4-4EDB-4657-AD6A-35BCE516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669" y="5384800"/>
            <a:ext cx="1054331" cy="1473200"/>
          </a:xfrm>
          <a:prstGeom prst="rect">
            <a:avLst/>
          </a:prstGeom>
        </p:spPr>
      </p:pic>
    </p:spTree>
    <p:extLst>
      <p:ext uri="{BB962C8B-B14F-4D97-AF65-F5344CB8AC3E}">
        <p14:creationId xmlns:p14="http://schemas.microsoft.com/office/powerpoint/2010/main" val="3081938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3A28-A375-42F6-9E60-9755EB7F02BB}"/>
              </a:ext>
            </a:extLst>
          </p:cNvPr>
          <p:cNvSpPr>
            <a:spLocks noGrp="1"/>
          </p:cNvSpPr>
          <p:nvPr>
            <p:ph type="title"/>
          </p:nvPr>
        </p:nvSpPr>
        <p:spPr/>
        <p:txBody>
          <a:bodyPr>
            <a:normAutofit fontScale="90000"/>
          </a:bodyPr>
          <a:lstStyle/>
          <a:p>
            <a:r>
              <a:rPr lang="en-US" dirty="0"/>
              <a:t>Serverless vs Containers</a:t>
            </a:r>
          </a:p>
        </p:txBody>
      </p:sp>
      <p:sp>
        <p:nvSpPr>
          <p:cNvPr id="3" name="Rectangle: Rounded Corners 2">
            <a:extLst>
              <a:ext uri="{FF2B5EF4-FFF2-40B4-BE49-F238E27FC236}">
                <a16:creationId xmlns:a16="http://schemas.microsoft.com/office/drawing/2014/main" id="{8CB860A3-4023-49C6-94BB-6AD7F1F6D380}"/>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524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4ADC-A92D-4022-A2DF-EA23967F7D49}"/>
              </a:ext>
            </a:extLst>
          </p:cNvPr>
          <p:cNvSpPr>
            <a:spLocks noGrp="1"/>
          </p:cNvSpPr>
          <p:nvPr>
            <p:ph type="title"/>
          </p:nvPr>
        </p:nvSpPr>
        <p:spPr/>
        <p:txBody>
          <a:bodyPr>
            <a:normAutofit fontScale="90000"/>
          </a:bodyPr>
          <a:lstStyle/>
          <a:p>
            <a:r>
              <a:rPr lang="en-US" dirty="0"/>
              <a:t>Serverless vs Container</a:t>
            </a:r>
          </a:p>
        </p:txBody>
      </p:sp>
      <p:graphicFrame>
        <p:nvGraphicFramePr>
          <p:cNvPr id="3" name="Table 5">
            <a:extLst>
              <a:ext uri="{FF2B5EF4-FFF2-40B4-BE49-F238E27FC236}">
                <a16:creationId xmlns:a16="http://schemas.microsoft.com/office/drawing/2014/main" id="{43234B32-67EE-49D9-B390-A6A310AEA85E}"/>
              </a:ext>
            </a:extLst>
          </p:cNvPr>
          <p:cNvGraphicFramePr>
            <a:graphicFrameLocks/>
          </p:cNvGraphicFramePr>
          <p:nvPr>
            <p:extLst>
              <p:ext uri="{D42A27DB-BD31-4B8C-83A1-F6EECF244321}">
                <p14:modId xmlns:p14="http://schemas.microsoft.com/office/powerpoint/2010/main" val="2513986327"/>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1844419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8DC6-4232-456E-8C85-FEEF2956CDF8}"/>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Text Placeholder 2">
            <a:extLst>
              <a:ext uri="{FF2B5EF4-FFF2-40B4-BE49-F238E27FC236}">
                <a16:creationId xmlns:a16="http://schemas.microsoft.com/office/drawing/2014/main" id="{01008E94-0619-49B4-9DA4-0277E611D747}"/>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4014166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75C4-60B9-4C45-B82A-2A665580B80D}"/>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4E23FAD4-EFFD-4B9C-9CBD-15F18353D84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4DC775A9-B4D7-4E09-B2D7-104356A2915F}"/>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964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9EC5-9B4B-4372-BE00-F71E6103F486}"/>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3DE69190-9860-4CE3-AA3D-204B11BD51DF}"/>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53578066-B836-4CBA-9FDE-A51B3811E150}"/>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0375918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0"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8023-CA2C-421A-A8C4-BF3CBA77A502}"/>
              </a:ext>
            </a:extLst>
          </p:cNvPr>
          <p:cNvSpPr>
            <a:spLocks noGrp="1"/>
          </p:cNvSpPr>
          <p:nvPr>
            <p:ph type="title"/>
          </p:nvPr>
        </p:nvSpPr>
        <p:spPr/>
        <p:txBody>
          <a:bodyPr>
            <a:normAutofit fontScale="90000"/>
          </a:bodyPr>
          <a:lstStyle/>
          <a:p>
            <a:r>
              <a:rPr lang="en-US" dirty="0"/>
              <a:t>Function-as-a-Service (</a:t>
            </a:r>
            <a:r>
              <a:rPr lang="en-US" dirty="0" err="1"/>
              <a:t>FaaS</a:t>
            </a:r>
            <a:r>
              <a:rPr lang="en-US" dirty="0"/>
              <a:t>)</a:t>
            </a:r>
          </a:p>
        </p:txBody>
      </p:sp>
      <p:sp>
        <p:nvSpPr>
          <p:cNvPr id="3" name="Rectangle 2">
            <a:extLst>
              <a:ext uri="{FF2B5EF4-FFF2-40B4-BE49-F238E27FC236}">
                <a16:creationId xmlns:a16="http://schemas.microsoft.com/office/drawing/2014/main" id="{F63F443D-C415-4492-97EC-43620A529463}"/>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4" name="Group 3">
            <a:extLst>
              <a:ext uri="{FF2B5EF4-FFF2-40B4-BE49-F238E27FC236}">
                <a16:creationId xmlns:a16="http://schemas.microsoft.com/office/drawing/2014/main" id="{7016753E-7A57-4686-A84D-A16CDE7C584D}"/>
              </a:ext>
            </a:extLst>
          </p:cNvPr>
          <p:cNvGrpSpPr/>
          <p:nvPr/>
        </p:nvGrpSpPr>
        <p:grpSpPr>
          <a:xfrm>
            <a:off x="5627226" y="3136739"/>
            <a:ext cx="2662177" cy="3467663"/>
            <a:chOff x="5627226" y="3136739"/>
            <a:chExt cx="2662177" cy="3467663"/>
          </a:xfrm>
        </p:grpSpPr>
        <p:sp>
          <p:nvSpPr>
            <p:cNvPr id="5" name="Rectangle 4">
              <a:extLst>
                <a:ext uri="{FF2B5EF4-FFF2-40B4-BE49-F238E27FC236}">
                  <a16:creationId xmlns:a16="http://schemas.microsoft.com/office/drawing/2014/main" id="{FF00AB38-CD04-4130-84A0-51660B25B08D}"/>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6" name="Rectangle 5">
              <a:extLst>
                <a:ext uri="{FF2B5EF4-FFF2-40B4-BE49-F238E27FC236}">
                  <a16:creationId xmlns:a16="http://schemas.microsoft.com/office/drawing/2014/main" id="{6BAD2236-46EC-4E27-A5FA-9CE8CBC98213}"/>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7" name="Rectangle 6">
              <a:extLst>
                <a:ext uri="{FF2B5EF4-FFF2-40B4-BE49-F238E27FC236}">
                  <a16:creationId xmlns:a16="http://schemas.microsoft.com/office/drawing/2014/main" id="{D5025494-D9EB-4062-948F-118762E8E044}"/>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8" name="Group 7">
            <a:extLst>
              <a:ext uri="{FF2B5EF4-FFF2-40B4-BE49-F238E27FC236}">
                <a16:creationId xmlns:a16="http://schemas.microsoft.com/office/drawing/2014/main" id="{F3648095-231C-47B3-880B-F0B35DD35740}"/>
              </a:ext>
            </a:extLst>
          </p:cNvPr>
          <p:cNvGrpSpPr/>
          <p:nvPr/>
        </p:nvGrpSpPr>
        <p:grpSpPr>
          <a:xfrm>
            <a:off x="8613494" y="3136739"/>
            <a:ext cx="2095017" cy="3467663"/>
            <a:chOff x="8613494" y="3136739"/>
            <a:chExt cx="2095017" cy="3467663"/>
          </a:xfrm>
        </p:grpSpPr>
        <p:sp>
          <p:nvSpPr>
            <p:cNvPr id="9" name="Rectangle 8">
              <a:extLst>
                <a:ext uri="{FF2B5EF4-FFF2-40B4-BE49-F238E27FC236}">
                  <a16:creationId xmlns:a16="http://schemas.microsoft.com/office/drawing/2014/main" id="{65672DC7-4CE3-40D3-94BF-91B26668577D}"/>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0" name="Rectangle 9">
              <a:extLst>
                <a:ext uri="{FF2B5EF4-FFF2-40B4-BE49-F238E27FC236}">
                  <a16:creationId xmlns:a16="http://schemas.microsoft.com/office/drawing/2014/main" id="{7B2FD1EC-5191-4D15-9C0F-E35409A5C7E6}"/>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1" name="Rectangle 10">
              <a:extLst>
                <a:ext uri="{FF2B5EF4-FFF2-40B4-BE49-F238E27FC236}">
                  <a16:creationId xmlns:a16="http://schemas.microsoft.com/office/drawing/2014/main" id="{B4893F8D-7180-4D11-A0A0-902D4D5FD594}"/>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2" name="Rectangle 11">
              <a:extLst>
                <a:ext uri="{FF2B5EF4-FFF2-40B4-BE49-F238E27FC236}">
                  <a16:creationId xmlns:a16="http://schemas.microsoft.com/office/drawing/2014/main" id="{EECB0B5F-8C4F-4CC3-A8A1-EC078E81805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3" name="Rectangle 12">
              <a:extLst>
                <a:ext uri="{FF2B5EF4-FFF2-40B4-BE49-F238E27FC236}">
                  <a16:creationId xmlns:a16="http://schemas.microsoft.com/office/drawing/2014/main" id="{A0325532-ADA0-47F1-A922-693ABE9655B2}"/>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4" name="Rectangle 13">
              <a:extLst>
                <a:ext uri="{FF2B5EF4-FFF2-40B4-BE49-F238E27FC236}">
                  <a16:creationId xmlns:a16="http://schemas.microsoft.com/office/drawing/2014/main" id="{2DC46F57-E56A-40B6-A095-E2E2D43D6EFC}"/>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15" name="Rectangle: Rounded Corners 14">
            <a:extLst>
              <a:ext uri="{FF2B5EF4-FFF2-40B4-BE49-F238E27FC236}">
                <a16:creationId xmlns:a16="http://schemas.microsoft.com/office/drawing/2014/main" id="{95084510-8207-4AD9-A7D1-F77D51BB3240}"/>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16" name="Rectangle: Rounded Corners 15">
            <a:extLst>
              <a:ext uri="{FF2B5EF4-FFF2-40B4-BE49-F238E27FC236}">
                <a16:creationId xmlns:a16="http://schemas.microsoft.com/office/drawing/2014/main" id="{40978435-2664-41A8-8654-B684E25E2E45}"/>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1707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2630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42-0195-4968-AAFD-9A864A0F0DA3}"/>
              </a:ext>
            </a:extLst>
          </p:cNvPr>
          <p:cNvSpPr>
            <a:spLocks noGrp="1"/>
          </p:cNvSpPr>
          <p:nvPr>
            <p:ph type="title"/>
          </p:nvPr>
        </p:nvSpPr>
        <p:spPr/>
        <p:txBody>
          <a:bodyPr>
            <a:normAutofit fontScale="90000"/>
          </a:bodyPr>
          <a:lstStyle/>
          <a:p>
            <a:r>
              <a:rPr lang="en-US" dirty="0" err="1"/>
              <a:t>FaaS</a:t>
            </a:r>
            <a:r>
              <a:rPr lang="en-US" dirty="0"/>
              <a:t> Market Landscape</a:t>
            </a:r>
          </a:p>
        </p:txBody>
      </p:sp>
      <p:grpSp>
        <p:nvGrpSpPr>
          <p:cNvPr id="4" name="Group 3">
            <a:extLst>
              <a:ext uri="{FF2B5EF4-FFF2-40B4-BE49-F238E27FC236}">
                <a16:creationId xmlns:a16="http://schemas.microsoft.com/office/drawing/2014/main" id="{CE4815B6-98A7-4180-8DA5-A55B9023EC29}"/>
              </a:ext>
            </a:extLst>
          </p:cNvPr>
          <p:cNvGrpSpPr/>
          <p:nvPr/>
        </p:nvGrpSpPr>
        <p:grpSpPr>
          <a:xfrm>
            <a:off x="549373" y="1358540"/>
            <a:ext cx="2901750" cy="3672770"/>
            <a:chOff x="549373" y="1358540"/>
            <a:chExt cx="2901750" cy="3672770"/>
          </a:xfrm>
        </p:grpSpPr>
        <p:pic>
          <p:nvPicPr>
            <p:cNvPr id="1030" name="Picture 6" descr="See the source image">
              <a:extLst>
                <a:ext uri="{FF2B5EF4-FFF2-40B4-BE49-F238E27FC236}">
                  <a16:creationId xmlns:a16="http://schemas.microsoft.com/office/drawing/2014/main" id="{91A6C984-BC23-4FAE-8957-B19D16A9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3" y="1358540"/>
              <a:ext cx="2901750" cy="30018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49D7F5-A7D2-4752-AF09-FA0BF082F95C}"/>
                </a:ext>
              </a:extLst>
            </p:cNvPr>
            <p:cNvSpPr txBox="1"/>
            <p:nvPr/>
          </p:nvSpPr>
          <p:spPr>
            <a:xfrm>
              <a:off x="682804" y="4508090"/>
              <a:ext cx="2634888"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AWS Lambda</a:t>
              </a:r>
            </a:p>
          </p:txBody>
        </p:sp>
      </p:grpSp>
      <p:grpSp>
        <p:nvGrpSpPr>
          <p:cNvPr id="5" name="Group 4">
            <a:extLst>
              <a:ext uri="{FF2B5EF4-FFF2-40B4-BE49-F238E27FC236}">
                <a16:creationId xmlns:a16="http://schemas.microsoft.com/office/drawing/2014/main" id="{C897D875-B277-402F-9B54-8E23348F5C60}"/>
              </a:ext>
            </a:extLst>
          </p:cNvPr>
          <p:cNvGrpSpPr/>
          <p:nvPr/>
        </p:nvGrpSpPr>
        <p:grpSpPr>
          <a:xfrm>
            <a:off x="4345022" y="1358540"/>
            <a:ext cx="3480620" cy="3672770"/>
            <a:chOff x="4345022" y="1358540"/>
            <a:chExt cx="3480620" cy="3672770"/>
          </a:xfrm>
        </p:grpSpPr>
        <p:pic>
          <p:nvPicPr>
            <p:cNvPr id="1026" name="Picture 2" descr="See the source image">
              <a:extLst>
                <a:ext uri="{FF2B5EF4-FFF2-40B4-BE49-F238E27FC236}">
                  <a16:creationId xmlns:a16="http://schemas.microsoft.com/office/drawing/2014/main" id="{11040495-F8CB-41AC-81A3-06F1D31F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48" r="19548"/>
            <a:stretch/>
          </p:blipFill>
          <p:spPr bwMode="auto">
            <a:xfrm>
              <a:off x="4345022" y="1358540"/>
              <a:ext cx="348062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36AFA-125D-44F9-AECF-383A3E55E66B}"/>
                </a:ext>
              </a:extLst>
            </p:cNvPr>
            <p:cNvSpPr txBox="1"/>
            <p:nvPr/>
          </p:nvSpPr>
          <p:spPr>
            <a:xfrm>
              <a:off x="4489598" y="4508090"/>
              <a:ext cx="3212803" cy="523220"/>
            </a:xfrm>
            <a:prstGeom prst="rect">
              <a:avLst/>
            </a:prstGeom>
            <a:noFill/>
          </p:spPr>
          <p:txBody>
            <a:bodyPr wrap="none" rtlCol="0">
              <a:spAutoFit/>
            </a:bodyPr>
            <a:lstStyle/>
            <a:p>
              <a:r>
                <a:rPr lang="en-US" sz="2800" dirty="0">
                  <a:solidFill>
                    <a:srgbClr val="009CE9"/>
                  </a:solidFill>
                  <a:latin typeface="Kamerik205 8" panose="020B0803030600020004" pitchFamily="34" charset="0"/>
                </a:rPr>
                <a:t>Azure Functions</a:t>
              </a:r>
            </a:p>
          </p:txBody>
        </p:sp>
      </p:grpSp>
      <p:grpSp>
        <p:nvGrpSpPr>
          <p:cNvPr id="6" name="Group 5">
            <a:extLst>
              <a:ext uri="{FF2B5EF4-FFF2-40B4-BE49-F238E27FC236}">
                <a16:creationId xmlns:a16="http://schemas.microsoft.com/office/drawing/2014/main" id="{A309D8B7-3097-449F-B1BB-B51EA24062E0}"/>
              </a:ext>
            </a:extLst>
          </p:cNvPr>
          <p:cNvGrpSpPr/>
          <p:nvPr/>
        </p:nvGrpSpPr>
        <p:grpSpPr>
          <a:xfrm>
            <a:off x="8972856" y="1358540"/>
            <a:ext cx="3000375" cy="4534545"/>
            <a:chOff x="8972856" y="1358540"/>
            <a:chExt cx="3000375" cy="4534545"/>
          </a:xfrm>
        </p:grpSpPr>
        <p:pic>
          <p:nvPicPr>
            <p:cNvPr id="1028" name="Picture 4" descr="See the source image">
              <a:extLst>
                <a:ext uri="{FF2B5EF4-FFF2-40B4-BE49-F238E27FC236}">
                  <a16:creationId xmlns:a16="http://schemas.microsoft.com/office/drawing/2014/main" id="{E62547B3-9568-4FB7-BFAF-65A84090E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856" y="1358540"/>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4CCAC-951E-40B5-9303-954CB6A48649}"/>
                </a:ext>
              </a:extLst>
            </p:cNvPr>
            <p:cNvSpPr txBox="1"/>
            <p:nvPr/>
          </p:nvSpPr>
          <p:spPr>
            <a:xfrm>
              <a:off x="9455713" y="4508090"/>
              <a:ext cx="2034660" cy="1384995"/>
            </a:xfrm>
            <a:prstGeom prst="rect">
              <a:avLst/>
            </a:prstGeom>
            <a:noFill/>
          </p:spPr>
          <p:txBody>
            <a:bodyPr wrap="none" rtlCol="0">
              <a:spAutoFit/>
            </a:bodyPr>
            <a:lstStyle/>
            <a:p>
              <a:pPr algn="ctr"/>
              <a:r>
                <a:rPr lang="en-US" sz="2800" dirty="0">
                  <a:solidFill>
                    <a:srgbClr val="009CE9"/>
                  </a:solidFill>
                  <a:latin typeface="Kamerik205 8" panose="020B0803030600020004" pitchFamily="34" charset="0"/>
                </a:rPr>
                <a:t>Google</a:t>
              </a:r>
            </a:p>
            <a:p>
              <a:pPr algn="ctr"/>
              <a:r>
                <a:rPr lang="en-US" sz="2800" dirty="0">
                  <a:solidFill>
                    <a:srgbClr val="009CE9"/>
                  </a:solidFill>
                  <a:latin typeface="Kamerik205 8" panose="020B0803030600020004" pitchFamily="34" charset="0"/>
                </a:rPr>
                <a:t>Cloud</a:t>
              </a:r>
            </a:p>
            <a:p>
              <a:pPr algn="ctr"/>
              <a:r>
                <a:rPr lang="en-US" sz="2800" dirty="0">
                  <a:solidFill>
                    <a:srgbClr val="009CE9"/>
                  </a:solidFill>
                  <a:latin typeface="Kamerik205 8" panose="020B0803030600020004" pitchFamily="34" charset="0"/>
                </a:rPr>
                <a:t>Functions</a:t>
              </a:r>
            </a:p>
          </p:txBody>
        </p:sp>
      </p:grpSp>
    </p:spTree>
    <p:extLst>
      <p:ext uri="{BB962C8B-B14F-4D97-AF65-F5344CB8AC3E}">
        <p14:creationId xmlns:p14="http://schemas.microsoft.com/office/powerpoint/2010/main" val="3289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25000" y="25000"/>
                                    </p:animScale>
                                  </p:childTnLst>
                                </p:cTn>
                              </p:par>
                              <p:par>
                                <p:cTn id="9" presetID="6" presetClass="emph" presetSubtype="0" fill="hold" nodeType="withEffect">
                                  <p:stCondLst>
                                    <p:cond delay="0"/>
                                  </p:stCondLst>
                                  <p:childTnLst>
                                    <p:animScale>
                                      <p:cBhvr>
                                        <p:cTn id="10" dur="2000" fill="hold"/>
                                        <p:tgtEl>
                                          <p:spTgt spid="6"/>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BF41-B41F-4E37-9F71-A2E6A733D7D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65D4DBC3-1654-407D-89F9-BD6033BD8F80}"/>
              </a:ext>
            </a:extLst>
          </p:cNvPr>
          <p:cNvSpPr>
            <a:spLocks noGrp="1"/>
          </p:cNvSpPr>
          <p:nvPr>
            <p:ph type="body" idx="1"/>
          </p:nvPr>
        </p:nvSpPr>
        <p:spPr/>
        <p:txBody>
          <a:bodyPr>
            <a:normAutofit/>
          </a:bodyPr>
          <a:lstStyle/>
          <a:p>
            <a:r>
              <a:rPr lang="en-US" sz="2000" dirty="0"/>
              <a:t>Building Microservice REST APIs Using Azure Functions</a:t>
            </a:r>
          </a:p>
        </p:txBody>
      </p:sp>
    </p:spTree>
    <p:extLst>
      <p:ext uri="{BB962C8B-B14F-4D97-AF65-F5344CB8AC3E}">
        <p14:creationId xmlns:p14="http://schemas.microsoft.com/office/powerpoint/2010/main" val="3726549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Choice of Language</a:t>
            </a:r>
          </a:p>
        </p:txBody>
      </p:sp>
      <p:pic>
        <p:nvPicPr>
          <p:cNvPr id="11" name="Picture 10">
            <a:extLst>
              <a:ext uri="{FF2B5EF4-FFF2-40B4-BE49-F238E27FC236}">
                <a16:creationId xmlns:a16="http://schemas.microsoft.com/office/drawing/2014/main" id="{DF29D763-006B-44A3-857B-C9A01EE4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2499"/>
            <a:ext cx="2163097" cy="1482467"/>
          </a:xfrm>
          <a:prstGeom prst="rect">
            <a:avLst/>
          </a:prstGeom>
        </p:spPr>
      </p:pic>
      <p:pic>
        <p:nvPicPr>
          <p:cNvPr id="13" name="Picture 12">
            <a:extLst>
              <a:ext uri="{FF2B5EF4-FFF2-40B4-BE49-F238E27FC236}">
                <a16:creationId xmlns:a16="http://schemas.microsoft.com/office/drawing/2014/main" id="{7C9748B0-3458-48AF-AC9B-2C4D26A13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49" y="3700483"/>
            <a:ext cx="1482467" cy="1482467"/>
          </a:xfrm>
          <a:prstGeom prst="rect">
            <a:avLst/>
          </a:prstGeom>
        </p:spPr>
      </p:pic>
      <p:pic>
        <p:nvPicPr>
          <p:cNvPr id="2050" name="Picture 2" descr="See the source image">
            <a:extLst>
              <a:ext uri="{FF2B5EF4-FFF2-40B4-BE49-F238E27FC236}">
                <a16:creationId xmlns:a16="http://schemas.microsoft.com/office/drawing/2014/main" id="{97B00942-5EC7-41D3-81DE-30D3E10F6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766" y="3692498"/>
            <a:ext cx="1482467" cy="1482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26EF51E-2BC5-4ECB-80EA-E4F2AB390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4472" y="3652554"/>
            <a:ext cx="808618" cy="1482467"/>
          </a:xfrm>
          <a:prstGeom prst="rect">
            <a:avLst/>
          </a:prstGeom>
        </p:spPr>
      </p:pic>
      <p:pic>
        <p:nvPicPr>
          <p:cNvPr id="17" name="Picture 16">
            <a:extLst>
              <a:ext uri="{FF2B5EF4-FFF2-40B4-BE49-F238E27FC236}">
                <a16:creationId xmlns:a16="http://schemas.microsoft.com/office/drawing/2014/main" id="{5C1C78E5-D694-4A96-A730-D33375A01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763" y="4105454"/>
            <a:ext cx="2835581" cy="840172"/>
          </a:xfrm>
          <a:prstGeom prst="rect">
            <a:avLst/>
          </a:prstGeom>
        </p:spPr>
      </p:pic>
    </p:spTree>
    <p:extLst>
      <p:ext uri="{BB962C8B-B14F-4D97-AF65-F5344CB8AC3E}">
        <p14:creationId xmlns:p14="http://schemas.microsoft.com/office/powerpoint/2010/main" val="1427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5A23-1076-4817-AF0F-B7787F6795C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AFB245CD-4363-4A48-9E4E-A5D75E3C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62EC6AF-FB63-4682-B323-891D10AC65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62EB9B5A-3F6B-4074-B483-403A6CC9D68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A794A72C-7C7D-482F-B8AC-5F0C106B52D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E7C9BDD7-5DF8-4152-B165-6E3BB66D775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3817C766-874E-4C86-9259-7F4A3AB06A1C}"/>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EB17124E-2DBF-4621-9574-9E3C94BD83A6}"/>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5" name="Picture 14">
            <a:extLst>
              <a:ext uri="{FF2B5EF4-FFF2-40B4-BE49-F238E27FC236}">
                <a16:creationId xmlns:a16="http://schemas.microsoft.com/office/drawing/2014/main" id="{1540A4F5-AAB6-4416-A1CF-F0A9C9ACB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7" name="Picture 16">
            <a:extLst>
              <a:ext uri="{FF2B5EF4-FFF2-40B4-BE49-F238E27FC236}">
                <a16:creationId xmlns:a16="http://schemas.microsoft.com/office/drawing/2014/main" id="{64F8A7CE-9B8F-4CB8-A71E-5AEC2CB6B4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4050506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Tree>
    <p:extLst>
      <p:ext uri="{BB962C8B-B14F-4D97-AF65-F5344CB8AC3E}">
        <p14:creationId xmlns:p14="http://schemas.microsoft.com/office/powerpoint/2010/main" val="12825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Tree>
    <p:extLst>
      <p:ext uri="{BB962C8B-B14F-4D97-AF65-F5344CB8AC3E}">
        <p14:creationId xmlns:p14="http://schemas.microsoft.com/office/powerpoint/2010/main" val="37440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10" name="TextBox 9">
            <a:extLst>
              <a:ext uri="{FF2B5EF4-FFF2-40B4-BE49-F238E27FC236}">
                <a16:creationId xmlns:a16="http://schemas.microsoft.com/office/drawing/2014/main" id="{3EA7FE63-F30E-4FC7-832C-FB8F8DEDBD63}"/>
              </a:ext>
            </a:extLst>
          </p:cNvPr>
          <p:cNvSpPr txBox="1"/>
          <p:nvPr/>
        </p:nvSpPr>
        <p:spPr>
          <a:xfrm>
            <a:off x="4250879" y="3105834"/>
            <a:ext cx="3690241" cy="646331"/>
          </a:xfrm>
          <a:prstGeom prst="rect">
            <a:avLst/>
          </a:prstGeom>
          <a:noFill/>
        </p:spPr>
        <p:txBody>
          <a:bodyPr wrap="none" rtlCol="0">
            <a:spAutoFit/>
          </a:bodyPr>
          <a:lstStyle/>
          <a:p>
            <a:r>
              <a:rPr lang="en-US" sz="3600" b="1" dirty="0"/>
              <a:t>Consumption Plan</a:t>
            </a:r>
          </a:p>
        </p:txBody>
      </p:sp>
      <p:sp>
        <p:nvSpPr>
          <p:cNvPr id="11" name="TextBox 10">
            <a:extLst>
              <a:ext uri="{FF2B5EF4-FFF2-40B4-BE49-F238E27FC236}">
                <a16:creationId xmlns:a16="http://schemas.microsoft.com/office/drawing/2014/main" id="{D0BE9759-0060-46CB-8573-37EA7079140C}"/>
              </a:ext>
            </a:extLst>
          </p:cNvPr>
          <p:cNvSpPr txBox="1"/>
          <p:nvPr/>
        </p:nvSpPr>
        <p:spPr>
          <a:xfrm>
            <a:off x="4566335" y="3752165"/>
            <a:ext cx="2872518" cy="646331"/>
          </a:xfrm>
          <a:prstGeom prst="rect">
            <a:avLst/>
          </a:prstGeom>
          <a:noFill/>
        </p:spPr>
        <p:txBody>
          <a:bodyPr wrap="none" rtlCol="0">
            <a:spAutoFit/>
          </a:bodyPr>
          <a:lstStyle/>
          <a:p>
            <a:r>
              <a:rPr lang="en-US" sz="3600" b="1" dirty="0"/>
              <a:t>Premium Plan</a:t>
            </a:r>
          </a:p>
        </p:txBody>
      </p:sp>
      <p:sp>
        <p:nvSpPr>
          <p:cNvPr id="12" name="TextBox 11">
            <a:extLst>
              <a:ext uri="{FF2B5EF4-FFF2-40B4-BE49-F238E27FC236}">
                <a16:creationId xmlns:a16="http://schemas.microsoft.com/office/drawing/2014/main" id="{297B9CBF-53E9-4CC8-A98F-6DF2888E306A}"/>
              </a:ext>
            </a:extLst>
          </p:cNvPr>
          <p:cNvSpPr txBox="1"/>
          <p:nvPr/>
        </p:nvSpPr>
        <p:spPr>
          <a:xfrm>
            <a:off x="3802839" y="4398496"/>
            <a:ext cx="4586320" cy="646331"/>
          </a:xfrm>
          <a:prstGeom prst="rect">
            <a:avLst/>
          </a:prstGeom>
          <a:noFill/>
        </p:spPr>
        <p:txBody>
          <a:bodyPr wrap="none" rtlCol="0">
            <a:spAutoFit/>
          </a:bodyPr>
          <a:lstStyle/>
          <a:p>
            <a:r>
              <a:rPr lang="en-US" sz="3600" b="1" dirty="0"/>
              <a:t>Azure App Service Plan</a:t>
            </a:r>
          </a:p>
        </p:txBody>
      </p:sp>
    </p:spTree>
    <p:extLst>
      <p:ext uri="{BB962C8B-B14F-4D97-AF65-F5344CB8AC3E}">
        <p14:creationId xmlns:p14="http://schemas.microsoft.com/office/powerpoint/2010/main" val="311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pic>
        <p:nvPicPr>
          <p:cNvPr id="11" name="Picture 10">
            <a:extLst>
              <a:ext uri="{FF2B5EF4-FFF2-40B4-BE49-F238E27FC236}">
                <a16:creationId xmlns:a16="http://schemas.microsoft.com/office/drawing/2014/main" id="{3C526154-141F-4609-891B-C92B3686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0" y="3429000"/>
            <a:ext cx="2320413" cy="2320413"/>
          </a:xfrm>
          <a:prstGeom prst="rect">
            <a:avLst/>
          </a:prstGeom>
        </p:spPr>
      </p:pic>
      <p:pic>
        <p:nvPicPr>
          <p:cNvPr id="13" name="Picture 12">
            <a:extLst>
              <a:ext uri="{FF2B5EF4-FFF2-40B4-BE49-F238E27FC236}">
                <a16:creationId xmlns:a16="http://schemas.microsoft.com/office/drawing/2014/main" id="{8E9518BE-0A94-4324-B435-4B65A684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921" y="3740867"/>
            <a:ext cx="4134464" cy="2241666"/>
          </a:xfrm>
          <a:prstGeom prst="rect">
            <a:avLst/>
          </a:prstGeom>
        </p:spPr>
      </p:pic>
    </p:spTree>
    <p:extLst>
      <p:ext uri="{BB962C8B-B14F-4D97-AF65-F5344CB8AC3E}">
        <p14:creationId xmlns:p14="http://schemas.microsoft.com/office/powerpoint/2010/main" val="8524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Tree>
    <p:extLst>
      <p:ext uri="{BB962C8B-B14F-4D97-AF65-F5344CB8AC3E}">
        <p14:creationId xmlns:p14="http://schemas.microsoft.com/office/powerpoint/2010/main" val="22282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pic>
        <p:nvPicPr>
          <p:cNvPr id="3074" name="Picture 2" descr="See the source image">
            <a:extLst>
              <a:ext uri="{FF2B5EF4-FFF2-40B4-BE49-F238E27FC236}">
                <a16:creationId xmlns:a16="http://schemas.microsoft.com/office/drawing/2014/main" id="{9F4D293D-C1F7-4E6E-A194-1EB64A0260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05" r="19720"/>
          <a:stretch/>
        </p:blipFill>
        <p:spPr bwMode="auto">
          <a:xfrm>
            <a:off x="2374807" y="4488451"/>
            <a:ext cx="1598827" cy="137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A5DC4CA-8027-4276-B406-0C4E8A83F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204" y="4394561"/>
            <a:ext cx="1598827" cy="1598827"/>
          </a:xfrm>
          <a:prstGeom prst="rect">
            <a:avLst/>
          </a:prstGeom>
        </p:spPr>
      </p:pic>
      <p:pic>
        <p:nvPicPr>
          <p:cNvPr id="3076" name="Picture 4" descr="See the source image">
            <a:extLst>
              <a:ext uri="{FF2B5EF4-FFF2-40B4-BE49-F238E27FC236}">
                <a16:creationId xmlns:a16="http://schemas.microsoft.com/office/drawing/2014/main" id="{202FCEC1-5814-4D37-BDDA-2D1AB49D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16" y="4488451"/>
            <a:ext cx="1598827" cy="14110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1514721A-5585-4904-B3DC-2A5A87459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9" r="19892"/>
          <a:stretch/>
        </p:blipFill>
        <p:spPr bwMode="auto">
          <a:xfrm>
            <a:off x="6195019" y="4529073"/>
            <a:ext cx="1522259" cy="132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BA17399-AEA6-4222-A179-828BAEBB582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398" b="69384" l="13798" r="52573"/>
                    </a14:imgEffect>
                  </a14:imgLayer>
                </a14:imgProps>
              </a:ext>
              <a:ext uri="{28A0092B-C50C-407E-A947-70E740481C1C}">
                <a14:useLocalDpi xmlns:a14="http://schemas.microsoft.com/office/drawing/2010/main" val="0"/>
              </a:ext>
            </a:extLst>
          </a:blip>
          <a:srcRect l="21218" t="26170" r="57894" b="38428"/>
          <a:stretch/>
        </p:blipFill>
        <p:spPr bwMode="auto">
          <a:xfrm>
            <a:off x="8039060" y="4544504"/>
            <a:ext cx="1598827" cy="13549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C40DC5AF-C485-48A3-84A9-A048CE134F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21" t="18086" r="5696" b="15784"/>
          <a:stretch/>
        </p:blipFill>
        <p:spPr bwMode="auto">
          <a:xfrm>
            <a:off x="9844817" y="4394561"/>
            <a:ext cx="2085828" cy="159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 calcmode="lin" valueType="num">
                                      <p:cBhvr additive="base">
                                        <p:cTn id="30" dur="500" fill="hold"/>
                                        <p:tgtEl>
                                          <p:spTgt spid="3078"/>
                                        </p:tgtEl>
                                        <p:attrNameLst>
                                          <p:attrName>ppt_x</p:attrName>
                                        </p:attrNameLst>
                                      </p:cBhvr>
                                      <p:tavLst>
                                        <p:tav tm="0">
                                          <p:val>
                                            <p:strVal val="#ppt_x"/>
                                          </p:val>
                                        </p:tav>
                                        <p:tav tm="100000">
                                          <p:val>
                                            <p:strVal val="#ppt_x"/>
                                          </p:val>
                                        </p:tav>
                                      </p:tavLst>
                                    </p:anim>
                                    <p:anim calcmode="lin" valueType="num">
                                      <p:cBhvr additive="base">
                                        <p:cTn id="31"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 calcmode="lin" valueType="num">
                                      <p:cBhvr additive="base">
                                        <p:cTn id="36" dur="500" fill="hold"/>
                                        <p:tgtEl>
                                          <p:spTgt spid="3080"/>
                                        </p:tgtEl>
                                        <p:attrNameLst>
                                          <p:attrName>ppt_x</p:attrName>
                                        </p:attrNameLst>
                                      </p:cBhvr>
                                      <p:tavLst>
                                        <p:tav tm="0">
                                          <p:val>
                                            <p:strVal val="#ppt_x"/>
                                          </p:val>
                                        </p:tav>
                                        <p:tav tm="100000">
                                          <p:val>
                                            <p:strVal val="#ppt_x"/>
                                          </p:val>
                                        </p:tav>
                                      </p:tavLst>
                                    </p:anim>
                                    <p:anim calcmode="lin" valueType="num">
                                      <p:cBhvr additive="base">
                                        <p:cTn id="3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additive="base">
                                        <p:cTn id="42" dur="500" fill="hold"/>
                                        <p:tgtEl>
                                          <p:spTgt spid="3082"/>
                                        </p:tgtEl>
                                        <p:attrNameLst>
                                          <p:attrName>ppt_x</p:attrName>
                                        </p:attrNameLst>
                                      </p:cBhvr>
                                      <p:tavLst>
                                        <p:tav tm="0">
                                          <p:val>
                                            <p:strVal val="#ppt_x"/>
                                          </p:val>
                                        </p:tav>
                                        <p:tav tm="100000">
                                          <p:val>
                                            <p:strVal val="#ppt_x"/>
                                          </p:val>
                                        </p:tav>
                                      </p:tavLst>
                                    </p:anim>
                                    <p:anim calcmode="lin" valueType="num">
                                      <p:cBhvr additive="base">
                                        <p:cTn id="4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Tree>
    <p:extLst>
      <p:ext uri="{BB962C8B-B14F-4D97-AF65-F5344CB8AC3E}">
        <p14:creationId xmlns:p14="http://schemas.microsoft.com/office/powerpoint/2010/main" val="2415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0B-B80C-4A04-801C-9A3E74DB7DFD}"/>
              </a:ext>
            </a:extLst>
          </p:cNvPr>
          <p:cNvSpPr>
            <a:spLocks noGrp="1"/>
          </p:cNvSpPr>
          <p:nvPr>
            <p:ph type="title"/>
          </p:nvPr>
        </p:nvSpPr>
        <p:spPr/>
        <p:txBody>
          <a:bodyPr>
            <a:normAutofit fontScale="90000"/>
          </a:bodyPr>
          <a:lstStyle/>
          <a:p>
            <a:r>
              <a:rPr lang="en-US" dirty="0"/>
              <a:t>Features of Azure Functions</a:t>
            </a:r>
          </a:p>
        </p:txBody>
      </p:sp>
      <p:sp>
        <p:nvSpPr>
          <p:cNvPr id="3" name="Rectangle: Rounded Corners 2">
            <a:extLst>
              <a:ext uri="{FF2B5EF4-FFF2-40B4-BE49-F238E27FC236}">
                <a16:creationId xmlns:a16="http://schemas.microsoft.com/office/drawing/2014/main" id="{300DCE9A-1594-4B33-BE20-5245FF6C5089}"/>
              </a:ext>
            </a:extLst>
          </p:cNvPr>
          <p:cNvSpPr/>
          <p:nvPr/>
        </p:nvSpPr>
        <p:spPr>
          <a:xfrm>
            <a:off x="402139"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Choice of Language</a:t>
            </a:r>
          </a:p>
        </p:txBody>
      </p:sp>
      <p:sp>
        <p:nvSpPr>
          <p:cNvPr id="4" name="Rectangle: Rounded Corners 3">
            <a:extLst>
              <a:ext uri="{FF2B5EF4-FFF2-40B4-BE49-F238E27FC236}">
                <a16:creationId xmlns:a16="http://schemas.microsoft.com/office/drawing/2014/main" id="{67ACEC21-5F71-4EF1-887B-9C0A2A434521}"/>
              </a:ext>
            </a:extLst>
          </p:cNvPr>
          <p:cNvSpPr/>
          <p:nvPr/>
        </p:nvSpPr>
        <p:spPr>
          <a:xfrm>
            <a:off x="3298723"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Pay-Per-Use Pricing</a:t>
            </a:r>
          </a:p>
        </p:txBody>
      </p:sp>
      <p:sp>
        <p:nvSpPr>
          <p:cNvPr id="5" name="Rectangle: Rounded Corners 4">
            <a:extLst>
              <a:ext uri="{FF2B5EF4-FFF2-40B4-BE49-F238E27FC236}">
                <a16:creationId xmlns:a16="http://schemas.microsoft.com/office/drawing/2014/main" id="{4012A841-B406-4F3E-9F45-CAA7FFD7B23C}"/>
              </a:ext>
            </a:extLst>
          </p:cNvPr>
          <p:cNvSpPr/>
          <p:nvPr/>
        </p:nvSpPr>
        <p:spPr>
          <a:xfrm>
            <a:off x="6195307"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Bring Your Own Dependencies</a:t>
            </a:r>
          </a:p>
        </p:txBody>
      </p:sp>
      <p:sp>
        <p:nvSpPr>
          <p:cNvPr id="6" name="Rectangle: Rounded Corners 5">
            <a:extLst>
              <a:ext uri="{FF2B5EF4-FFF2-40B4-BE49-F238E27FC236}">
                <a16:creationId xmlns:a16="http://schemas.microsoft.com/office/drawing/2014/main" id="{0AD9F267-7F68-4599-A7E7-403D5962BB07}"/>
              </a:ext>
            </a:extLst>
          </p:cNvPr>
          <p:cNvSpPr/>
          <p:nvPr/>
        </p:nvSpPr>
        <p:spPr>
          <a:xfrm>
            <a:off x="9091891" y="1445342"/>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Integrated Security</a:t>
            </a:r>
          </a:p>
        </p:txBody>
      </p:sp>
      <p:sp>
        <p:nvSpPr>
          <p:cNvPr id="7" name="Rectangle: Rounded Corners 6">
            <a:extLst>
              <a:ext uri="{FF2B5EF4-FFF2-40B4-BE49-F238E27FC236}">
                <a16:creationId xmlns:a16="http://schemas.microsoft.com/office/drawing/2014/main" id="{740A592D-970C-4557-ADC4-6F1DE52161AD}"/>
              </a:ext>
            </a:extLst>
          </p:cNvPr>
          <p:cNvSpPr/>
          <p:nvPr/>
        </p:nvSpPr>
        <p:spPr>
          <a:xfrm>
            <a:off x="1754074"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Simplified Integration</a:t>
            </a:r>
          </a:p>
        </p:txBody>
      </p:sp>
      <p:sp>
        <p:nvSpPr>
          <p:cNvPr id="8" name="Rectangle: Rounded Corners 7">
            <a:extLst>
              <a:ext uri="{FF2B5EF4-FFF2-40B4-BE49-F238E27FC236}">
                <a16:creationId xmlns:a16="http://schemas.microsoft.com/office/drawing/2014/main" id="{8A6F7878-A196-4882-B5B1-AA5C97E32DC8}"/>
              </a:ext>
            </a:extLst>
          </p:cNvPr>
          <p:cNvSpPr/>
          <p:nvPr/>
        </p:nvSpPr>
        <p:spPr>
          <a:xfrm>
            <a:off x="4650658" y="2738284"/>
            <a:ext cx="2703871" cy="87507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Flexible Development</a:t>
            </a:r>
          </a:p>
        </p:txBody>
      </p:sp>
      <p:sp>
        <p:nvSpPr>
          <p:cNvPr id="9" name="Rectangle: Rounded Corners 8">
            <a:extLst>
              <a:ext uri="{FF2B5EF4-FFF2-40B4-BE49-F238E27FC236}">
                <a16:creationId xmlns:a16="http://schemas.microsoft.com/office/drawing/2014/main" id="{43C4D3E1-4D5B-498C-828C-70EA41EB65FA}"/>
              </a:ext>
            </a:extLst>
          </p:cNvPr>
          <p:cNvSpPr/>
          <p:nvPr/>
        </p:nvSpPr>
        <p:spPr>
          <a:xfrm>
            <a:off x="7547242" y="2738284"/>
            <a:ext cx="2703871" cy="87507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Open Source</a:t>
            </a:r>
          </a:p>
        </p:txBody>
      </p:sp>
      <p:sp>
        <p:nvSpPr>
          <p:cNvPr id="10" name="TextBox 9">
            <a:extLst>
              <a:ext uri="{FF2B5EF4-FFF2-40B4-BE49-F238E27FC236}">
                <a16:creationId xmlns:a16="http://schemas.microsoft.com/office/drawing/2014/main" id="{857B9861-0672-4D0D-B229-8462E420FEDF}"/>
              </a:ext>
            </a:extLst>
          </p:cNvPr>
          <p:cNvSpPr txBox="1"/>
          <p:nvPr/>
        </p:nvSpPr>
        <p:spPr>
          <a:xfrm>
            <a:off x="1983833" y="4766327"/>
            <a:ext cx="8422947" cy="646331"/>
          </a:xfrm>
          <a:prstGeom prst="rect">
            <a:avLst/>
          </a:prstGeom>
          <a:noFill/>
        </p:spPr>
        <p:txBody>
          <a:bodyPr wrap="none" rtlCol="0">
            <a:spAutoFit/>
          </a:bodyPr>
          <a:lstStyle/>
          <a:p>
            <a:r>
              <a:rPr lang="en-US" sz="3600" b="1" dirty="0"/>
              <a:t>https://github.com/Azure/Azure-Functions</a:t>
            </a:r>
          </a:p>
        </p:txBody>
      </p:sp>
    </p:spTree>
    <p:extLst>
      <p:ext uri="{BB962C8B-B14F-4D97-AF65-F5344CB8AC3E}">
        <p14:creationId xmlns:p14="http://schemas.microsoft.com/office/powerpoint/2010/main" val="1498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B437-25E5-4D85-80D5-5954A2ACA671}"/>
              </a:ext>
            </a:extLst>
          </p:cNvPr>
          <p:cNvSpPr>
            <a:spLocks noGrp="1"/>
          </p:cNvSpPr>
          <p:nvPr>
            <p:ph type="title"/>
          </p:nvPr>
        </p:nvSpPr>
        <p:spPr/>
        <p:txBody>
          <a:bodyPr>
            <a:normAutofit fontScale="90000"/>
          </a:bodyPr>
          <a:lstStyle/>
          <a:p>
            <a:r>
              <a:rPr lang="en-US" dirty="0"/>
              <a:t>Triggers and Bindings</a:t>
            </a:r>
          </a:p>
        </p:txBody>
      </p:sp>
      <p:sp>
        <p:nvSpPr>
          <p:cNvPr id="3" name="Content Placeholder 2">
            <a:extLst>
              <a:ext uri="{FF2B5EF4-FFF2-40B4-BE49-F238E27FC236}">
                <a16:creationId xmlns:a16="http://schemas.microsoft.com/office/drawing/2014/main" id="{0FECD390-3200-4984-AE48-9C4121538C69}"/>
              </a:ext>
            </a:extLst>
          </p:cNvPr>
          <p:cNvSpPr>
            <a:spLocks noGrp="1"/>
          </p:cNvSpPr>
          <p:nvPr>
            <p:ph idx="1"/>
          </p:nvPr>
        </p:nvSpPr>
        <p:spPr/>
        <p:txBody>
          <a:bodyPr numCol="2">
            <a:normAutofit/>
          </a:bodyPr>
          <a:lstStyle/>
          <a:p>
            <a:r>
              <a:rPr lang="en-US" dirty="0"/>
              <a:t>Blob Storage</a:t>
            </a:r>
          </a:p>
          <a:p>
            <a:r>
              <a:rPr lang="en-US" dirty="0"/>
              <a:t>Cosmos DB</a:t>
            </a:r>
          </a:p>
          <a:p>
            <a:r>
              <a:rPr lang="en-US" dirty="0"/>
              <a:t>Event Grid</a:t>
            </a:r>
          </a:p>
          <a:p>
            <a:r>
              <a:rPr lang="en-US" dirty="0"/>
              <a:t>Event Hubs</a:t>
            </a:r>
          </a:p>
          <a:p>
            <a:r>
              <a:rPr lang="en-US" dirty="0"/>
              <a:t>External Table</a:t>
            </a:r>
          </a:p>
          <a:p>
            <a:r>
              <a:rPr lang="en-US" dirty="0"/>
              <a:t>HTTP</a:t>
            </a:r>
          </a:p>
          <a:p>
            <a:r>
              <a:rPr lang="en-US" dirty="0"/>
              <a:t>Microsoft Graph Excel tables</a:t>
            </a:r>
          </a:p>
          <a:p>
            <a:r>
              <a:rPr lang="en-US" dirty="0"/>
              <a:t>Microsoft Graph OneDrive Files</a:t>
            </a:r>
          </a:p>
          <a:p>
            <a:r>
              <a:rPr lang="en-US" dirty="0"/>
              <a:t>Microsoft Graph Outlook email</a:t>
            </a:r>
          </a:p>
          <a:p>
            <a:r>
              <a:rPr lang="en-US" dirty="0"/>
              <a:t>Microsoft Graph Events</a:t>
            </a:r>
          </a:p>
          <a:p>
            <a:r>
              <a:rPr lang="en-US" dirty="0"/>
              <a:t>Microsoft Graph Auth tokens</a:t>
            </a:r>
          </a:p>
          <a:p>
            <a:r>
              <a:rPr lang="en-US" dirty="0"/>
              <a:t>Mobile Apps</a:t>
            </a:r>
          </a:p>
          <a:p>
            <a:r>
              <a:rPr lang="en-US" dirty="0"/>
              <a:t>Notification Hubs</a:t>
            </a:r>
          </a:p>
          <a:p>
            <a:r>
              <a:rPr lang="en-US" dirty="0"/>
              <a:t>Queue Storage</a:t>
            </a:r>
          </a:p>
          <a:p>
            <a:r>
              <a:rPr lang="en-US" dirty="0"/>
              <a:t>SendGrid</a:t>
            </a:r>
          </a:p>
          <a:p>
            <a:r>
              <a:rPr lang="en-US" dirty="0"/>
              <a:t>Sever Bus</a:t>
            </a:r>
          </a:p>
          <a:p>
            <a:r>
              <a:rPr lang="en-US" dirty="0"/>
              <a:t>Table Storage</a:t>
            </a:r>
          </a:p>
          <a:p>
            <a:r>
              <a:rPr lang="en-US" dirty="0"/>
              <a:t>Timer</a:t>
            </a:r>
          </a:p>
          <a:p>
            <a:r>
              <a:rPr lang="en-US" dirty="0"/>
              <a:t>Twilio</a:t>
            </a:r>
          </a:p>
        </p:txBody>
      </p:sp>
    </p:spTree>
    <p:extLst>
      <p:ext uri="{BB962C8B-B14F-4D97-AF65-F5344CB8AC3E}">
        <p14:creationId xmlns:p14="http://schemas.microsoft.com/office/powerpoint/2010/main" val="2214010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CA0-16A1-4533-BB57-F13982F9CCDF}"/>
              </a:ext>
            </a:extLst>
          </p:cNvPr>
          <p:cNvSpPr>
            <a:spLocks noGrp="1"/>
          </p:cNvSpPr>
          <p:nvPr>
            <p:ph type="title"/>
          </p:nvPr>
        </p:nvSpPr>
        <p:spPr/>
        <p:txBody>
          <a:bodyPr>
            <a:normAutofit fontScale="90000"/>
          </a:bodyPr>
          <a:lstStyle/>
          <a:p>
            <a:r>
              <a:rPr lang="en-US" dirty="0"/>
              <a:t>C# Process Models</a:t>
            </a:r>
          </a:p>
        </p:txBody>
      </p:sp>
      <p:sp>
        <p:nvSpPr>
          <p:cNvPr id="3" name="Rectangle: Rounded Corners 2">
            <a:extLst>
              <a:ext uri="{FF2B5EF4-FFF2-40B4-BE49-F238E27FC236}">
                <a16:creationId xmlns:a16="http://schemas.microsoft.com/office/drawing/2014/main" id="{1371C9E9-F53C-4416-BFEC-63A636A19D19}"/>
              </a:ext>
            </a:extLst>
          </p:cNvPr>
          <p:cNvSpPr/>
          <p:nvPr/>
        </p:nvSpPr>
        <p:spPr>
          <a:xfrm>
            <a:off x="126836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In-Process</a:t>
            </a:r>
          </a:p>
        </p:txBody>
      </p:sp>
      <p:sp>
        <p:nvSpPr>
          <p:cNvPr id="4" name="Rectangle: Rounded Corners 3">
            <a:extLst>
              <a:ext uri="{FF2B5EF4-FFF2-40B4-BE49-F238E27FC236}">
                <a16:creationId xmlns:a16="http://schemas.microsoft.com/office/drawing/2014/main" id="{C42F2383-22C8-4C3E-818F-6F215E6FC6A9}"/>
              </a:ext>
            </a:extLst>
          </p:cNvPr>
          <p:cNvSpPr/>
          <p:nvPr/>
        </p:nvSpPr>
        <p:spPr>
          <a:xfrm>
            <a:off x="6681021" y="1366684"/>
            <a:ext cx="4090220" cy="1455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Isolated Process</a:t>
            </a:r>
          </a:p>
        </p:txBody>
      </p:sp>
      <p:pic>
        <p:nvPicPr>
          <p:cNvPr id="4098"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FC1E0BE-F259-4C92-ACED-127C797C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3264998"/>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5592</TotalTime>
  <Words>5681</Words>
  <Application>Microsoft Office PowerPoint</Application>
  <PresentationFormat>Widescreen</PresentationFormat>
  <Paragraphs>1132</Paragraphs>
  <Slides>119</Slides>
  <Notes>59</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119</vt:i4>
      </vt:variant>
    </vt:vector>
  </HeadingPairs>
  <TitlesOfParts>
    <vt:vector size="130" baseType="lpstr">
      <vt:lpstr>-apple-system</vt:lpstr>
      <vt:lpstr>Arial</vt:lpstr>
      <vt:lpstr>Calibri</vt:lpstr>
      <vt:lpstr>Calibri Light</vt:lpstr>
      <vt:lpstr>Font Awesome 5 Free Solid</vt:lpstr>
      <vt:lpstr>Kamerik205 8</vt:lpstr>
      <vt:lpstr>Segoe UI</vt:lpstr>
      <vt:lpstr>Ubuntu Mono</vt:lpstr>
      <vt:lpstr>Default</vt:lpstr>
      <vt:lpstr>Completely Blank</vt:lpstr>
      <vt:lpstr>Office Theme</vt:lpstr>
      <vt:lpstr>PowerPoint Presentation</vt:lpstr>
      <vt:lpstr>PowerPoint Presentation</vt:lpstr>
      <vt:lpstr>Upcoming Meetups</vt:lpstr>
      <vt:lpstr>Upcoming Meetups</vt:lpstr>
      <vt:lpstr>Upcoming Events</vt:lpstr>
      <vt:lpstr>PowerPoint Presentation</vt:lpstr>
      <vt:lpstr>PowerPoint Presentation</vt:lpstr>
      <vt:lpstr>PowerPoint Presentation</vt:lpstr>
      <vt:lpstr>Who is Chad Green</vt:lpstr>
      <vt:lpstr>PowerPoint Presentation</vt:lpstr>
      <vt:lpstr>PowerPoint Presentation</vt:lpstr>
      <vt:lpstr>PowerPoint Presentation</vt:lpstr>
      <vt:lpstr>PowerPoint Presentation</vt:lpstr>
      <vt:lpstr>PowerPoint Presentation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REST</vt:lpstr>
      <vt:lpstr>Introduction to REST</vt:lpstr>
      <vt:lpstr>Introduction to REST</vt:lpstr>
      <vt:lpstr>Introduction to REST</vt:lpstr>
      <vt:lpstr>Introduction to REST</vt:lpstr>
      <vt:lpstr>Introduction to REST</vt:lpstr>
      <vt:lpstr>REST Architectural Constraints</vt:lpstr>
      <vt:lpstr>REST Architectural Constraints</vt:lpstr>
      <vt:lpstr>REST Architectural Constraints</vt:lpstr>
      <vt:lpstr>REST Architectural Constraints</vt:lpstr>
      <vt:lpstr>REST Architectural Constraints</vt:lpstr>
      <vt:lpstr>REST Architectural Constraints</vt:lpstr>
      <vt:lpstr>REST Verbs</vt:lpstr>
      <vt:lpstr>REST Verbs</vt:lpstr>
      <vt:lpstr>REST Verbs</vt:lpstr>
      <vt:lpstr>REST Verbs</vt:lpstr>
      <vt:lpstr>REST Verbs</vt:lpstr>
      <vt:lpstr>What is 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Serverless vs Containers</vt:lpstr>
      <vt:lpstr>Serverless vs Containers</vt:lpstr>
      <vt:lpstr>Serverless vs Containers</vt:lpstr>
      <vt:lpstr>Serverless vs Containers</vt:lpstr>
      <vt:lpstr>Serverless vs Containers</vt:lpstr>
      <vt:lpstr>Serverless vs Containers</vt:lpstr>
      <vt:lpstr>Serverless vs Container</vt:lpstr>
      <vt:lpstr>Function-as-a-Service (FaaS)</vt:lpstr>
      <vt:lpstr>Function-as-a-Service (FaaS)</vt:lpstr>
      <vt:lpstr>Function-as-a-Service (FaaS)</vt:lpstr>
      <vt:lpstr>Function-as-a-Service (FaaS)</vt:lpstr>
      <vt:lpstr>FaaS Market Landscape</vt:lpstr>
      <vt:lpstr>FaaS Market Landscape</vt:lpstr>
      <vt:lpstr>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Features of Azure Functions</vt:lpstr>
      <vt:lpstr>Triggers and Bindings</vt:lpstr>
      <vt:lpstr>C# Process Models</vt:lpstr>
      <vt:lpstr>Code Walkthrough</vt:lpstr>
      <vt:lpstr>PowerPoint Presentation</vt:lpstr>
      <vt:lpstr>PowerPoint Presentation</vt:lpstr>
      <vt:lpstr>PowerPoint Presentation</vt:lpstr>
      <vt:lpstr>PowerPoint Presentation</vt:lpstr>
      <vt:lpstr>PowerPoint Presentation</vt:lpstr>
      <vt:lpstr>PowerPoint Presentation</vt:lpstr>
      <vt:lpstr>Serverless Microservice REST API Demo</vt:lpstr>
      <vt:lpstr>Serverless Microservice REST API Demo</vt:lpstr>
      <vt:lpstr>Serverless Microservice REST API Demo</vt:lpstr>
      <vt:lpstr>Serverless Microservice REST API Demo</vt:lpstr>
      <vt:lpstr>Best Practices</vt:lpstr>
      <vt:lpstr>Best Practices</vt:lpstr>
      <vt:lpstr>Best Practices</vt:lpstr>
      <vt:lpstr>Best Practices</vt:lpstr>
      <vt:lpstr>Best Practices</vt:lpstr>
      <vt:lpstr>Best Practices</vt:lpstr>
      <vt:lpstr>Best Practices</vt:lpstr>
      <vt:lpstr>Best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28</cp:revision>
  <dcterms:created xsi:type="dcterms:W3CDTF">2022-04-17T14:25:04Z</dcterms:created>
  <dcterms:modified xsi:type="dcterms:W3CDTF">2022-05-01T15:46:57Z</dcterms:modified>
</cp:coreProperties>
</file>